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2"/>
  </p:notesMasterIdLst>
  <p:sldIdLst>
    <p:sldId id="256" r:id="rId5"/>
    <p:sldId id="347" r:id="rId6"/>
    <p:sldId id="403" r:id="rId7"/>
    <p:sldId id="280" r:id="rId8"/>
    <p:sldId id="272" r:id="rId9"/>
    <p:sldId id="265" r:id="rId10"/>
    <p:sldId id="279" r:id="rId11"/>
    <p:sldId id="339" r:id="rId12"/>
    <p:sldId id="305" r:id="rId13"/>
    <p:sldId id="338" r:id="rId14"/>
    <p:sldId id="321" r:id="rId15"/>
    <p:sldId id="341" r:id="rId16"/>
    <p:sldId id="348" r:id="rId17"/>
    <p:sldId id="329" r:id="rId18"/>
    <p:sldId id="317" r:id="rId19"/>
    <p:sldId id="292" r:id="rId20"/>
    <p:sldId id="335" r:id="rId21"/>
    <p:sldId id="290" r:id="rId22"/>
    <p:sldId id="342" r:id="rId23"/>
    <p:sldId id="327" r:id="rId24"/>
    <p:sldId id="340" r:id="rId25"/>
    <p:sldId id="350" r:id="rId26"/>
    <p:sldId id="257" r:id="rId27"/>
    <p:sldId id="337" r:id="rId28"/>
    <p:sldId id="293" r:id="rId29"/>
    <p:sldId id="351" r:id="rId30"/>
    <p:sldId id="333" r:id="rId31"/>
    <p:sldId id="320" r:id="rId32"/>
    <p:sldId id="322" r:id="rId33"/>
    <p:sldId id="312" r:id="rId34"/>
    <p:sldId id="336" r:id="rId35"/>
    <p:sldId id="352" r:id="rId36"/>
    <p:sldId id="328" r:id="rId37"/>
    <p:sldId id="318" r:id="rId38"/>
    <p:sldId id="301" r:id="rId39"/>
    <p:sldId id="296" r:id="rId40"/>
    <p:sldId id="346" r:id="rId41"/>
    <p:sldId id="405" r:id="rId42"/>
    <p:sldId id="344" r:id="rId43"/>
    <p:sldId id="330" r:id="rId44"/>
    <p:sldId id="343" r:id="rId45"/>
    <p:sldId id="349" r:id="rId46"/>
    <p:sldId id="357" r:id="rId47"/>
    <p:sldId id="353" r:id="rId48"/>
    <p:sldId id="406" r:id="rId49"/>
    <p:sldId id="407" r:id="rId50"/>
    <p:sldId id="356" r:id="rId51"/>
    <p:sldId id="404" r:id="rId52"/>
    <p:sldId id="270" r:id="rId53"/>
    <p:sldId id="276" r:id="rId54"/>
    <p:sldId id="258" r:id="rId55"/>
    <p:sldId id="263" r:id="rId56"/>
    <p:sldId id="313" r:id="rId57"/>
    <p:sldId id="288" r:id="rId58"/>
    <p:sldId id="323" r:id="rId59"/>
    <p:sldId id="264" r:id="rId60"/>
    <p:sldId id="325" r:id="rId61"/>
    <p:sldId id="331" r:id="rId62"/>
    <p:sldId id="354" r:id="rId63"/>
    <p:sldId id="439" r:id="rId64"/>
    <p:sldId id="437" r:id="rId65"/>
    <p:sldId id="358" r:id="rId66"/>
    <p:sldId id="440" r:id="rId67"/>
    <p:sldId id="400" r:id="rId68"/>
    <p:sldId id="401" r:id="rId69"/>
    <p:sldId id="402" r:id="rId70"/>
    <p:sldId id="345" r:id="rId7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110D3-88D6-44A8-BF83-9EABAC584F68}" type="datetimeFigureOut">
              <a:rPr lang="de-DE" smtClean="0"/>
              <a:t>02.12.24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A8C38-1F98-488B-B5EB-6D26599393E0}" type="slidenum">
              <a:rPr lang="de-DE" smtClean="0"/>
              <a:t>‹Nr.›</a:t>
            </a:fld>
            <a:endParaRPr lang="de-DE"/>
          </a:p>
        </p:txBody>
      </p:sp>
    </p:spTree>
    <p:extLst>
      <p:ext uri="{BB962C8B-B14F-4D97-AF65-F5344CB8AC3E}">
        <p14:creationId xmlns:p14="http://schemas.microsoft.com/office/powerpoint/2010/main" val="58383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DA8C38-1F98-488B-B5EB-6D26599393E0}" type="slidenum">
              <a:rPr lang="de-DE" smtClean="0"/>
              <a:t>30</a:t>
            </a:fld>
            <a:endParaRPr lang="de-DE"/>
          </a:p>
        </p:txBody>
      </p:sp>
    </p:spTree>
    <p:extLst>
      <p:ext uri="{BB962C8B-B14F-4D97-AF65-F5344CB8AC3E}">
        <p14:creationId xmlns:p14="http://schemas.microsoft.com/office/powerpoint/2010/main" val="581296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D8A7A-DD27-4BB7-8DF0-3A72D4DAFE7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B24375D-10BA-496D-8852-0C06E9661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68E5954-44B9-40EA-A172-ACF778825CB0}"/>
              </a:ext>
            </a:extLst>
          </p:cNvPr>
          <p:cNvSpPr>
            <a:spLocks noGrp="1"/>
          </p:cNvSpPr>
          <p:nvPr>
            <p:ph type="dt" sz="half" idx="10"/>
          </p:nvPr>
        </p:nvSpPr>
        <p:spPr/>
        <p:txBody>
          <a:bodyPr/>
          <a:lstStyle/>
          <a:p>
            <a:fld id="{EFA03DBA-9184-40F7-A65D-E216366C703F}" type="datetimeFigureOut">
              <a:rPr lang="de-DE" smtClean="0"/>
              <a:t>02.12.24</a:t>
            </a:fld>
            <a:endParaRPr lang="de-DE"/>
          </a:p>
        </p:txBody>
      </p:sp>
      <p:sp>
        <p:nvSpPr>
          <p:cNvPr id="5" name="Fußzeilenplatzhalter 4">
            <a:extLst>
              <a:ext uri="{FF2B5EF4-FFF2-40B4-BE49-F238E27FC236}">
                <a16:creationId xmlns:a16="http://schemas.microsoft.com/office/drawing/2014/main" id="{6F125F1A-F20C-4490-BB5B-734EB0F0D5D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7C70208-EFE2-4123-B463-217A26B1E70C}"/>
              </a:ext>
            </a:extLst>
          </p:cNvPr>
          <p:cNvSpPr>
            <a:spLocks noGrp="1"/>
          </p:cNvSpPr>
          <p:nvPr>
            <p:ph type="sldNum" sz="quarter" idx="12"/>
          </p:nvPr>
        </p:nvSpPr>
        <p:spPr/>
        <p:txBody>
          <a:bodyPr/>
          <a:lstStyle/>
          <a:p>
            <a:fld id="{7A2D3739-34AD-4AB4-9268-B4C1D6171073}"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F9AD3A40-E812-4698-92CF-5CC46E2D9F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9383" y="0"/>
            <a:ext cx="2654417" cy="1105650"/>
          </a:xfrm>
          <a:prstGeom prst="rect">
            <a:avLst/>
          </a:prstGeom>
        </p:spPr>
      </p:pic>
      <p:pic>
        <p:nvPicPr>
          <p:cNvPr id="13" name="Grafik 12">
            <a:extLst>
              <a:ext uri="{FF2B5EF4-FFF2-40B4-BE49-F238E27FC236}">
                <a16:creationId xmlns:a16="http://schemas.microsoft.com/office/drawing/2014/main" id="{511698A5-918D-4D32-8514-6DFA0DF1FC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341832"/>
            <a:ext cx="2131503" cy="421985"/>
          </a:xfrm>
          <a:prstGeom prst="rect">
            <a:avLst/>
          </a:prstGeom>
        </p:spPr>
      </p:pic>
    </p:spTree>
    <p:extLst>
      <p:ext uri="{BB962C8B-B14F-4D97-AF65-F5344CB8AC3E}">
        <p14:creationId xmlns:p14="http://schemas.microsoft.com/office/powerpoint/2010/main" val="270579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BF51D-A92E-4D72-8468-2ED2CA272AE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6628A86-9DD9-4437-BDCB-6667CA31F59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E378DA5-E9F5-4A99-823A-82F77F4F0EF7}"/>
              </a:ext>
            </a:extLst>
          </p:cNvPr>
          <p:cNvSpPr>
            <a:spLocks noGrp="1"/>
          </p:cNvSpPr>
          <p:nvPr>
            <p:ph type="dt" sz="half" idx="10"/>
          </p:nvPr>
        </p:nvSpPr>
        <p:spPr/>
        <p:txBody>
          <a:bodyPr/>
          <a:lstStyle/>
          <a:p>
            <a:fld id="{EFA03DBA-9184-40F7-A65D-E216366C703F}" type="datetimeFigureOut">
              <a:rPr lang="de-DE" smtClean="0"/>
              <a:t>02.12.24</a:t>
            </a:fld>
            <a:endParaRPr lang="de-DE"/>
          </a:p>
        </p:txBody>
      </p:sp>
      <p:sp>
        <p:nvSpPr>
          <p:cNvPr id="5" name="Fußzeilenplatzhalter 4">
            <a:extLst>
              <a:ext uri="{FF2B5EF4-FFF2-40B4-BE49-F238E27FC236}">
                <a16:creationId xmlns:a16="http://schemas.microsoft.com/office/drawing/2014/main" id="{B8703AB8-403E-42EB-82FA-9B3BF06015A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0BD6E1C-97F5-4D97-9672-932FFE133390}"/>
              </a:ext>
            </a:extLst>
          </p:cNvPr>
          <p:cNvSpPr>
            <a:spLocks noGrp="1"/>
          </p:cNvSpPr>
          <p:nvPr>
            <p:ph type="sldNum" sz="quarter" idx="12"/>
          </p:nvPr>
        </p:nvSpPr>
        <p:spPr/>
        <p:txBody>
          <a:bodyPr/>
          <a:lstStyle/>
          <a:p>
            <a:fld id="{7A2D3739-34AD-4AB4-9268-B4C1D6171073}" type="slidenum">
              <a:rPr lang="de-DE" smtClean="0"/>
              <a:t>‹Nr.›</a:t>
            </a:fld>
            <a:endParaRPr lang="de-DE"/>
          </a:p>
        </p:txBody>
      </p:sp>
    </p:spTree>
    <p:extLst>
      <p:ext uri="{BB962C8B-B14F-4D97-AF65-F5344CB8AC3E}">
        <p14:creationId xmlns:p14="http://schemas.microsoft.com/office/powerpoint/2010/main" val="2926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D6C6E4E-999A-420B-9884-F6B2C91D3CC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1149C39-158E-4267-AE5C-313CC7A1CA9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28673BD-B400-4553-B6A6-5AB2592135DD}"/>
              </a:ext>
            </a:extLst>
          </p:cNvPr>
          <p:cNvSpPr>
            <a:spLocks noGrp="1"/>
          </p:cNvSpPr>
          <p:nvPr>
            <p:ph type="dt" sz="half" idx="10"/>
          </p:nvPr>
        </p:nvSpPr>
        <p:spPr/>
        <p:txBody>
          <a:bodyPr/>
          <a:lstStyle/>
          <a:p>
            <a:fld id="{EFA03DBA-9184-40F7-A65D-E216366C703F}" type="datetimeFigureOut">
              <a:rPr lang="de-DE" smtClean="0"/>
              <a:t>02.12.24</a:t>
            </a:fld>
            <a:endParaRPr lang="de-DE"/>
          </a:p>
        </p:txBody>
      </p:sp>
      <p:sp>
        <p:nvSpPr>
          <p:cNvPr id="5" name="Fußzeilenplatzhalter 4">
            <a:extLst>
              <a:ext uri="{FF2B5EF4-FFF2-40B4-BE49-F238E27FC236}">
                <a16:creationId xmlns:a16="http://schemas.microsoft.com/office/drawing/2014/main" id="{DB32567C-7C4E-48FD-ACF8-595E4C36AE0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C9E0A11-A76B-440B-8A09-9F3BBE198971}"/>
              </a:ext>
            </a:extLst>
          </p:cNvPr>
          <p:cNvSpPr>
            <a:spLocks noGrp="1"/>
          </p:cNvSpPr>
          <p:nvPr>
            <p:ph type="sldNum" sz="quarter" idx="12"/>
          </p:nvPr>
        </p:nvSpPr>
        <p:spPr/>
        <p:txBody>
          <a:bodyPr/>
          <a:lstStyle/>
          <a:p>
            <a:fld id="{7A2D3739-34AD-4AB4-9268-B4C1D6171073}" type="slidenum">
              <a:rPr lang="de-DE" smtClean="0"/>
              <a:t>‹Nr.›</a:t>
            </a:fld>
            <a:endParaRPr lang="de-DE"/>
          </a:p>
        </p:txBody>
      </p:sp>
    </p:spTree>
    <p:extLst>
      <p:ext uri="{BB962C8B-B14F-4D97-AF65-F5344CB8AC3E}">
        <p14:creationId xmlns:p14="http://schemas.microsoft.com/office/powerpoint/2010/main" val="82282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DBE3CC-E98F-4560-A19C-D36432E5302D}"/>
              </a:ext>
            </a:extLst>
          </p:cNvPr>
          <p:cNvSpPr>
            <a:spLocks noGrp="1"/>
          </p:cNvSpPr>
          <p:nvPr>
            <p:ph type="title"/>
          </p:nvPr>
        </p:nvSpPr>
        <p:spPr/>
        <p:txBody>
          <a:bodyPr/>
          <a:lstStyle>
            <a:lvl1pPr>
              <a:defRPr>
                <a:latin typeface="+mj-lt"/>
                <a:cs typeface="Arial" panose="020B0604020202020204" pitchFamily="34" charset="0"/>
              </a:defRPr>
            </a:lvl1pPr>
          </a:lstStyle>
          <a:p>
            <a:r>
              <a:rPr lang="de-DE"/>
              <a:t>Mastertitelformat bearbeiten</a:t>
            </a:r>
          </a:p>
        </p:txBody>
      </p:sp>
      <p:sp>
        <p:nvSpPr>
          <p:cNvPr id="3" name="Inhaltsplatzhalter 2">
            <a:extLst>
              <a:ext uri="{FF2B5EF4-FFF2-40B4-BE49-F238E27FC236}">
                <a16:creationId xmlns:a16="http://schemas.microsoft.com/office/drawing/2014/main" id="{D816C3D8-C558-43BB-A1F0-9DB74997A8A4}"/>
              </a:ext>
            </a:extLst>
          </p:cNvPr>
          <p:cNvSpPr>
            <a:spLocks noGrp="1"/>
          </p:cNvSpPr>
          <p:nvPr>
            <p:ph idx="1"/>
          </p:nvPr>
        </p:nvSpPr>
        <p:spPr>
          <a:xfrm>
            <a:off x="838200" y="1825625"/>
            <a:ext cx="10515600" cy="4029891"/>
          </a:xfrm>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55277B6-596E-454E-A310-B1CC5EF2BE6B}"/>
              </a:ext>
            </a:extLst>
          </p:cNvPr>
          <p:cNvSpPr>
            <a:spLocks noGrp="1"/>
          </p:cNvSpPr>
          <p:nvPr>
            <p:ph type="dt" sz="half" idx="10"/>
          </p:nvPr>
        </p:nvSpPr>
        <p:spPr>
          <a:xfrm>
            <a:off x="838200" y="6171792"/>
            <a:ext cx="2743200" cy="365125"/>
          </a:xfrm>
        </p:spPr>
        <p:txBody>
          <a:bodyPr/>
          <a:lstStyle/>
          <a:p>
            <a:fld id="{EFA03DBA-9184-40F7-A65D-E216366C703F}" type="datetimeFigureOut">
              <a:rPr lang="de-DE" smtClean="0"/>
              <a:t>02.12.24</a:t>
            </a:fld>
            <a:endParaRPr lang="de-DE"/>
          </a:p>
        </p:txBody>
      </p:sp>
      <p:sp>
        <p:nvSpPr>
          <p:cNvPr id="5" name="Fußzeilenplatzhalter 4">
            <a:extLst>
              <a:ext uri="{FF2B5EF4-FFF2-40B4-BE49-F238E27FC236}">
                <a16:creationId xmlns:a16="http://schemas.microsoft.com/office/drawing/2014/main" id="{5572BC90-C48F-41DE-A803-6FD0D2EF48C0}"/>
              </a:ext>
            </a:extLst>
          </p:cNvPr>
          <p:cNvSpPr>
            <a:spLocks noGrp="1"/>
          </p:cNvSpPr>
          <p:nvPr>
            <p:ph type="ftr" sz="quarter" idx="11"/>
          </p:nvPr>
        </p:nvSpPr>
        <p:spPr>
          <a:xfrm>
            <a:off x="4038600" y="6171792"/>
            <a:ext cx="4114800" cy="365125"/>
          </a:xfrm>
        </p:spPr>
        <p:txBody>
          <a:bodyPr/>
          <a:lstStyle/>
          <a:p>
            <a:endParaRPr lang="de-DE"/>
          </a:p>
        </p:txBody>
      </p:sp>
      <p:pic>
        <p:nvPicPr>
          <p:cNvPr id="8" name="Grafik 7" descr="Ein Bild, das Text enthält.&#10;&#10;Automatisch generierte Beschreibung">
            <a:extLst>
              <a:ext uri="{FF2B5EF4-FFF2-40B4-BE49-F238E27FC236}">
                <a16:creationId xmlns:a16="http://schemas.microsoft.com/office/drawing/2014/main" id="{201B6BA6-F2E7-465D-B947-2A4CD9A24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5818" y="5938304"/>
            <a:ext cx="2207982" cy="919696"/>
          </a:xfrm>
          <a:prstGeom prst="rect">
            <a:avLst/>
          </a:prstGeom>
        </p:spPr>
      </p:pic>
    </p:spTree>
    <p:extLst>
      <p:ext uri="{BB962C8B-B14F-4D97-AF65-F5344CB8AC3E}">
        <p14:creationId xmlns:p14="http://schemas.microsoft.com/office/powerpoint/2010/main" val="202051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187298-C0B9-4C48-B091-979C4369388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29B197A-B410-4F12-87C2-F537A71B9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7753452-F149-4037-9970-6146F1E9B07E}"/>
              </a:ext>
            </a:extLst>
          </p:cNvPr>
          <p:cNvSpPr>
            <a:spLocks noGrp="1"/>
          </p:cNvSpPr>
          <p:nvPr>
            <p:ph type="dt" sz="half" idx="10"/>
          </p:nvPr>
        </p:nvSpPr>
        <p:spPr/>
        <p:txBody>
          <a:bodyPr/>
          <a:lstStyle/>
          <a:p>
            <a:fld id="{EFA03DBA-9184-40F7-A65D-E216366C703F}" type="datetimeFigureOut">
              <a:rPr lang="de-DE" smtClean="0"/>
              <a:t>02.12.24</a:t>
            </a:fld>
            <a:endParaRPr lang="de-DE"/>
          </a:p>
        </p:txBody>
      </p:sp>
      <p:sp>
        <p:nvSpPr>
          <p:cNvPr id="5" name="Fußzeilenplatzhalter 4">
            <a:extLst>
              <a:ext uri="{FF2B5EF4-FFF2-40B4-BE49-F238E27FC236}">
                <a16:creationId xmlns:a16="http://schemas.microsoft.com/office/drawing/2014/main" id="{249987BF-B8E8-4FE0-A28A-4B28554B21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B5B255C-B58D-4485-99C1-F7BCFB058F60}"/>
              </a:ext>
            </a:extLst>
          </p:cNvPr>
          <p:cNvSpPr>
            <a:spLocks noGrp="1"/>
          </p:cNvSpPr>
          <p:nvPr>
            <p:ph type="sldNum" sz="quarter" idx="12"/>
          </p:nvPr>
        </p:nvSpPr>
        <p:spPr/>
        <p:txBody>
          <a:bodyPr/>
          <a:lstStyle/>
          <a:p>
            <a:fld id="{7A2D3739-34AD-4AB4-9268-B4C1D6171073}" type="slidenum">
              <a:rPr lang="de-DE" smtClean="0"/>
              <a:t>‹Nr.›</a:t>
            </a:fld>
            <a:endParaRPr lang="de-DE"/>
          </a:p>
        </p:txBody>
      </p:sp>
      <p:pic>
        <p:nvPicPr>
          <p:cNvPr id="7" name="Grafik 6" descr="Ein Bild, das Text enthält.&#10;&#10;Automatisch generierte Beschreibung">
            <a:extLst>
              <a:ext uri="{FF2B5EF4-FFF2-40B4-BE49-F238E27FC236}">
                <a16:creationId xmlns:a16="http://schemas.microsoft.com/office/drawing/2014/main" id="{0B62578D-ED45-4377-B57E-F0506CF343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9383" y="0"/>
            <a:ext cx="2654417" cy="1105650"/>
          </a:xfrm>
          <a:prstGeom prst="rect">
            <a:avLst/>
          </a:prstGeom>
        </p:spPr>
      </p:pic>
      <p:pic>
        <p:nvPicPr>
          <p:cNvPr id="9" name="Grafik 8">
            <a:extLst>
              <a:ext uri="{FF2B5EF4-FFF2-40B4-BE49-F238E27FC236}">
                <a16:creationId xmlns:a16="http://schemas.microsoft.com/office/drawing/2014/main" id="{2C2D8E5B-125F-42D3-A76B-2E92695B7B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341832"/>
            <a:ext cx="2131503" cy="421985"/>
          </a:xfrm>
          <a:prstGeom prst="rect">
            <a:avLst/>
          </a:prstGeom>
        </p:spPr>
      </p:pic>
    </p:spTree>
    <p:extLst>
      <p:ext uri="{BB962C8B-B14F-4D97-AF65-F5344CB8AC3E}">
        <p14:creationId xmlns:p14="http://schemas.microsoft.com/office/powerpoint/2010/main" val="18342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720B3-9D85-4DD2-91C8-2FDE6FFB294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9CD90C-B0AB-4A2F-883C-2891F2CAD04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E17400B-E0CA-4420-940E-A16973B12CB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05019CA-2720-462D-8A09-F6763DFA4A7D}"/>
              </a:ext>
            </a:extLst>
          </p:cNvPr>
          <p:cNvSpPr>
            <a:spLocks noGrp="1"/>
          </p:cNvSpPr>
          <p:nvPr>
            <p:ph type="dt" sz="half" idx="10"/>
          </p:nvPr>
        </p:nvSpPr>
        <p:spPr/>
        <p:txBody>
          <a:bodyPr/>
          <a:lstStyle/>
          <a:p>
            <a:fld id="{EFA03DBA-9184-40F7-A65D-E216366C703F}" type="datetimeFigureOut">
              <a:rPr lang="de-DE" smtClean="0"/>
              <a:t>02.12.24</a:t>
            </a:fld>
            <a:endParaRPr lang="de-DE"/>
          </a:p>
        </p:txBody>
      </p:sp>
      <p:sp>
        <p:nvSpPr>
          <p:cNvPr id="6" name="Fußzeilenplatzhalter 5">
            <a:extLst>
              <a:ext uri="{FF2B5EF4-FFF2-40B4-BE49-F238E27FC236}">
                <a16:creationId xmlns:a16="http://schemas.microsoft.com/office/drawing/2014/main" id="{099C822F-CB95-4D7B-9E5B-A3ECECAEA58A}"/>
              </a:ext>
            </a:extLst>
          </p:cNvPr>
          <p:cNvSpPr>
            <a:spLocks noGrp="1"/>
          </p:cNvSpPr>
          <p:nvPr>
            <p:ph type="ftr" sz="quarter" idx="11"/>
          </p:nvPr>
        </p:nvSpPr>
        <p:spPr/>
        <p:txBody>
          <a:bodyPr/>
          <a:lstStyle/>
          <a:p>
            <a:endParaRPr lang="de-DE"/>
          </a:p>
        </p:txBody>
      </p:sp>
      <p:pic>
        <p:nvPicPr>
          <p:cNvPr id="8" name="Grafik 7" descr="Ein Bild, das Text enthält.&#10;&#10;Automatisch generierte Beschreibung">
            <a:extLst>
              <a:ext uri="{FF2B5EF4-FFF2-40B4-BE49-F238E27FC236}">
                <a16:creationId xmlns:a16="http://schemas.microsoft.com/office/drawing/2014/main" id="{938DC9BD-788D-4730-86D2-403CB1F92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5818" y="5938304"/>
            <a:ext cx="2207982" cy="919696"/>
          </a:xfrm>
          <a:prstGeom prst="rect">
            <a:avLst/>
          </a:prstGeom>
        </p:spPr>
      </p:pic>
    </p:spTree>
    <p:extLst>
      <p:ext uri="{BB962C8B-B14F-4D97-AF65-F5344CB8AC3E}">
        <p14:creationId xmlns:p14="http://schemas.microsoft.com/office/powerpoint/2010/main" val="391114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73415-43E4-4594-ACE5-89B187824A5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93E6328-AEC2-4A42-9562-588E66353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537482-0F03-423D-93FC-1EFC0652346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8FA83CC-E0F9-4EDC-9451-4E5D7CD94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68387E-FC9B-4A35-85FB-0BB7D3A7614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39BBD03-7D67-4611-B048-3C50B20AA6DD}"/>
              </a:ext>
            </a:extLst>
          </p:cNvPr>
          <p:cNvSpPr>
            <a:spLocks noGrp="1"/>
          </p:cNvSpPr>
          <p:nvPr>
            <p:ph type="dt" sz="half" idx="10"/>
          </p:nvPr>
        </p:nvSpPr>
        <p:spPr/>
        <p:txBody>
          <a:bodyPr/>
          <a:lstStyle/>
          <a:p>
            <a:fld id="{EFA03DBA-9184-40F7-A65D-E216366C703F}" type="datetimeFigureOut">
              <a:rPr lang="de-DE" smtClean="0"/>
              <a:t>02.12.24</a:t>
            </a:fld>
            <a:endParaRPr lang="de-DE"/>
          </a:p>
        </p:txBody>
      </p:sp>
      <p:sp>
        <p:nvSpPr>
          <p:cNvPr id="8" name="Fußzeilenplatzhalter 7">
            <a:extLst>
              <a:ext uri="{FF2B5EF4-FFF2-40B4-BE49-F238E27FC236}">
                <a16:creationId xmlns:a16="http://schemas.microsoft.com/office/drawing/2014/main" id="{C571BE56-CF64-476B-A0B2-FAD8C6F30296}"/>
              </a:ext>
            </a:extLst>
          </p:cNvPr>
          <p:cNvSpPr>
            <a:spLocks noGrp="1"/>
          </p:cNvSpPr>
          <p:nvPr>
            <p:ph type="ftr" sz="quarter" idx="11"/>
          </p:nvPr>
        </p:nvSpPr>
        <p:spPr/>
        <p:txBody>
          <a:bodyPr/>
          <a:lstStyle/>
          <a:p>
            <a:endParaRPr lang="de-DE"/>
          </a:p>
        </p:txBody>
      </p:sp>
      <p:pic>
        <p:nvPicPr>
          <p:cNvPr id="10" name="Grafik 9" descr="Ein Bild, das Text enthält.&#10;&#10;Automatisch generierte Beschreibung">
            <a:extLst>
              <a:ext uri="{FF2B5EF4-FFF2-40B4-BE49-F238E27FC236}">
                <a16:creationId xmlns:a16="http://schemas.microsoft.com/office/drawing/2014/main" id="{266499CE-69E4-4246-A43E-BA51FCFE7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5818" y="5938304"/>
            <a:ext cx="2207982" cy="919696"/>
          </a:xfrm>
          <a:prstGeom prst="rect">
            <a:avLst/>
          </a:prstGeom>
        </p:spPr>
      </p:pic>
    </p:spTree>
    <p:extLst>
      <p:ext uri="{BB962C8B-B14F-4D97-AF65-F5344CB8AC3E}">
        <p14:creationId xmlns:p14="http://schemas.microsoft.com/office/powerpoint/2010/main" val="112535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7991E-D126-4BB5-BC91-0C68261540C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518EF01-9FB4-4821-B9D4-1FA627EBF71D}"/>
              </a:ext>
            </a:extLst>
          </p:cNvPr>
          <p:cNvSpPr>
            <a:spLocks noGrp="1"/>
          </p:cNvSpPr>
          <p:nvPr>
            <p:ph type="dt" sz="half" idx="10"/>
          </p:nvPr>
        </p:nvSpPr>
        <p:spPr/>
        <p:txBody>
          <a:bodyPr/>
          <a:lstStyle/>
          <a:p>
            <a:fld id="{EFA03DBA-9184-40F7-A65D-E216366C703F}" type="datetimeFigureOut">
              <a:rPr lang="de-DE" smtClean="0"/>
              <a:t>02.12.24</a:t>
            </a:fld>
            <a:endParaRPr lang="de-DE"/>
          </a:p>
        </p:txBody>
      </p:sp>
      <p:sp>
        <p:nvSpPr>
          <p:cNvPr id="4" name="Fußzeilenplatzhalter 3">
            <a:extLst>
              <a:ext uri="{FF2B5EF4-FFF2-40B4-BE49-F238E27FC236}">
                <a16:creationId xmlns:a16="http://schemas.microsoft.com/office/drawing/2014/main" id="{C2FCD4D2-D3BC-4139-A492-8D87684898F1}"/>
              </a:ext>
            </a:extLst>
          </p:cNvPr>
          <p:cNvSpPr>
            <a:spLocks noGrp="1"/>
          </p:cNvSpPr>
          <p:nvPr>
            <p:ph type="ftr" sz="quarter" idx="11"/>
          </p:nvPr>
        </p:nvSpPr>
        <p:spPr/>
        <p:txBody>
          <a:bodyPr/>
          <a:lstStyle/>
          <a:p>
            <a:endParaRPr lang="de-DE"/>
          </a:p>
        </p:txBody>
      </p:sp>
      <p:pic>
        <p:nvPicPr>
          <p:cNvPr id="6" name="Grafik 5" descr="Ein Bild, das Text enthält.&#10;&#10;Automatisch generierte Beschreibung">
            <a:extLst>
              <a:ext uri="{FF2B5EF4-FFF2-40B4-BE49-F238E27FC236}">
                <a16:creationId xmlns:a16="http://schemas.microsoft.com/office/drawing/2014/main" id="{DB0AD8BA-BBC2-4977-9739-5F8DD1CF57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5818" y="5938304"/>
            <a:ext cx="2207982" cy="919696"/>
          </a:xfrm>
          <a:prstGeom prst="rect">
            <a:avLst/>
          </a:prstGeom>
        </p:spPr>
      </p:pic>
    </p:spTree>
    <p:extLst>
      <p:ext uri="{BB962C8B-B14F-4D97-AF65-F5344CB8AC3E}">
        <p14:creationId xmlns:p14="http://schemas.microsoft.com/office/powerpoint/2010/main" val="250793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C65906B-2E62-4A5B-A853-37EF7F65DCE5}"/>
              </a:ext>
            </a:extLst>
          </p:cNvPr>
          <p:cNvSpPr>
            <a:spLocks noGrp="1"/>
          </p:cNvSpPr>
          <p:nvPr>
            <p:ph type="dt" sz="half" idx="10"/>
          </p:nvPr>
        </p:nvSpPr>
        <p:spPr/>
        <p:txBody>
          <a:bodyPr/>
          <a:lstStyle/>
          <a:p>
            <a:fld id="{EFA03DBA-9184-40F7-A65D-E216366C703F}" type="datetimeFigureOut">
              <a:rPr lang="de-DE" smtClean="0"/>
              <a:t>02.12.24</a:t>
            </a:fld>
            <a:endParaRPr lang="de-DE"/>
          </a:p>
        </p:txBody>
      </p:sp>
      <p:sp>
        <p:nvSpPr>
          <p:cNvPr id="3" name="Fußzeilenplatzhalter 2">
            <a:extLst>
              <a:ext uri="{FF2B5EF4-FFF2-40B4-BE49-F238E27FC236}">
                <a16:creationId xmlns:a16="http://schemas.microsoft.com/office/drawing/2014/main" id="{C608BF17-0900-4EAA-8035-93E8E2AFB314}"/>
              </a:ext>
            </a:extLst>
          </p:cNvPr>
          <p:cNvSpPr>
            <a:spLocks noGrp="1"/>
          </p:cNvSpPr>
          <p:nvPr>
            <p:ph type="ftr" sz="quarter" idx="11"/>
          </p:nvPr>
        </p:nvSpPr>
        <p:spPr/>
        <p:txBody>
          <a:bodyPr/>
          <a:lstStyle/>
          <a:p>
            <a:endParaRPr lang="de-DE"/>
          </a:p>
        </p:txBody>
      </p:sp>
      <p:pic>
        <p:nvPicPr>
          <p:cNvPr id="5" name="Grafik 4" descr="Ein Bild, das Text enthält.&#10;&#10;Automatisch generierte Beschreibung">
            <a:extLst>
              <a:ext uri="{FF2B5EF4-FFF2-40B4-BE49-F238E27FC236}">
                <a16:creationId xmlns:a16="http://schemas.microsoft.com/office/drawing/2014/main" id="{4B2D645E-C1B7-4568-970F-63BA5692B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5818" y="5938304"/>
            <a:ext cx="2207982" cy="919696"/>
          </a:xfrm>
          <a:prstGeom prst="rect">
            <a:avLst/>
          </a:prstGeom>
        </p:spPr>
      </p:pic>
    </p:spTree>
    <p:extLst>
      <p:ext uri="{BB962C8B-B14F-4D97-AF65-F5344CB8AC3E}">
        <p14:creationId xmlns:p14="http://schemas.microsoft.com/office/powerpoint/2010/main" val="24821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3E6B4-7D87-4BE5-9ECD-1E349A6B04E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BC2354D-1AA2-4EDA-895D-3E9A6C19A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F322E27-0BC8-4431-A864-1E833EC0A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1107DF3-6272-4910-B133-11B6A815DA9C}"/>
              </a:ext>
            </a:extLst>
          </p:cNvPr>
          <p:cNvSpPr>
            <a:spLocks noGrp="1"/>
          </p:cNvSpPr>
          <p:nvPr>
            <p:ph type="dt" sz="half" idx="10"/>
          </p:nvPr>
        </p:nvSpPr>
        <p:spPr/>
        <p:txBody>
          <a:bodyPr/>
          <a:lstStyle/>
          <a:p>
            <a:fld id="{EFA03DBA-9184-40F7-A65D-E216366C703F}" type="datetimeFigureOut">
              <a:rPr lang="de-DE" smtClean="0"/>
              <a:t>02.12.24</a:t>
            </a:fld>
            <a:endParaRPr lang="de-DE"/>
          </a:p>
        </p:txBody>
      </p:sp>
      <p:sp>
        <p:nvSpPr>
          <p:cNvPr id="6" name="Fußzeilenplatzhalter 5">
            <a:extLst>
              <a:ext uri="{FF2B5EF4-FFF2-40B4-BE49-F238E27FC236}">
                <a16:creationId xmlns:a16="http://schemas.microsoft.com/office/drawing/2014/main" id="{41E9D2EC-D574-4EF0-9317-1874EAEFC623}"/>
              </a:ext>
            </a:extLst>
          </p:cNvPr>
          <p:cNvSpPr>
            <a:spLocks noGrp="1"/>
          </p:cNvSpPr>
          <p:nvPr>
            <p:ph type="ftr" sz="quarter" idx="11"/>
          </p:nvPr>
        </p:nvSpPr>
        <p:spPr/>
        <p:txBody>
          <a:bodyPr/>
          <a:lstStyle/>
          <a:p>
            <a:endParaRPr lang="de-DE"/>
          </a:p>
        </p:txBody>
      </p:sp>
      <p:pic>
        <p:nvPicPr>
          <p:cNvPr id="8" name="Grafik 7" descr="Ein Bild, das Text enthält.&#10;&#10;Automatisch generierte Beschreibung">
            <a:extLst>
              <a:ext uri="{FF2B5EF4-FFF2-40B4-BE49-F238E27FC236}">
                <a16:creationId xmlns:a16="http://schemas.microsoft.com/office/drawing/2014/main" id="{210096B2-3D02-440D-9600-AC79828322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5818" y="5938304"/>
            <a:ext cx="2207982" cy="919696"/>
          </a:xfrm>
          <a:prstGeom prst="rect">
            <a:avLst/>
          </a:prstGeom>
        </p:spPr>
      </p:pic>
    </p:spTree>
    <p:extLst>
      <p:ext uri="{BB962C8B-B14F-4D97-AF65-F5344CB8AC3E}">
        <p14:creationId xmlns:p14="http://schemas.microsoft.com/office/powerpoint/2010/main" val="424209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707D3-928C-4264-B341-4F751626C67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101455E-D53F-4481-B44C-B3B60E9731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B50A7DE-A996-4363-984B-0D16F89AE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89B051F-6A21-4610-B6B2-62240CC5F0E6}"/>
              </a:ext>
            </a:extLst>
          </p:cNvPr>
          <p:cNvSpPr>
            <a:spLocks noGrp="1"/>
          </p:cNvSpPr>
          <p:nvPr>
            <p:ph type="dt" sz="half" idx="10"/>
          </p:nvPr>
        </p:nvSpPr>
        <p:spPr/>
        <p:txBody>
          <a:bodyPr/>
          <a:lstStyle/>
          <a:p>
            <a:fld id="{EFA03DBA-9184-40F7-A65D-E216366C703F}" type="datetimeFigureOut">
              <a:rPr lang="de-DE" smtClean="0"/>
              <a:t>02.12.24</a:t>
            </a:fld>
            <a:endParaRPr lang="de-DE"/>
          </a:p>
        </p:txBody>
      </p:sp>
      <p:sp>
        <p:nvSpPr>
          <p:cNvPr id="6" name="Fußzeilenplatzhalter 5">
            <a:extLst>
              <a:ext uri="{FF2B5EF4-FFF2-40B4-BE49-F238E27FC236}">
                <a16:creationId xmlns:a16="http://schemas.microsoft.com/office/drawing/2014/main" id="{9732AF6D-3E29-475A-B1C7-694919F00104}"/>
              </a:ext>
            </a:extLst>
          </p:cNvPr>
          <p:cNvSpPr>
            <a:spLocks noGrp="1"/>
          </p:cNvSpPr>
          <p:nvPr>
            <p:ph type="ftr" sz="quarter" idx="11"/>
          </p:nvPr>
        </p:nvSpPr>
        <p:spPr/>
        <p:txBody>
          <a:bodyPr/>
          <a:lstStyle/>
          <a:p>
            <a:endParaRPr lang="de-DE"/>
          </a:p>
        </p:txBody>
      </p:sp>
      <p:pic>
        <p:nvPicPr>
          <p:cNvPr id="8" name="Grafik 7" descr="Ein Bild, das Text enthält.&#10;&#10;Automatisch generierte Beschreibung">
            <a:extLst>
              <a:ext uri="{FF2B5EF4-FFF2-40B4-BE49-F238E27FC236}">
                <a16:creationId xmlns:a16="http://schemas.microsoft.com/office/drawing/2014/main" id="{8FAABD5D-C449-43D2-AACC-DA7062EB09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5818" y="5938304"/>
            <a:ext cx="2207982" cy="919696"/>
          </a:xfrm>
          <a:prstGeom prst="rect">
            <a:avLst/>
          </a:prstGeom>
        </p:spPr>
      </p:pic>
    </p:spTree>
    <p:extLst>
      <p:ext uri="{BB962C8B-B14F-4D97-AF65-F5344CB8AC3E}">
        <p14:creationId xmlns:p14="http://schemas.microsoft.com/office/powerpoint/2010/main" val="124899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19D600C-C468-488C-A3FE-932433648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8771E13-C926-40E2-BE7D-5B177C318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CCC633E-A63C-4FF8-954E-FB879D71F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03DBA-9184-40F7-A65D-E216366C703F}" type="datetimeFigureOut">
              <a:rPr lang="de-DE" smtClean="0"/>
              <a:t>02.12.24</a:t>
            </a:fld>
            <a:endParaRPr lang="de-DE"/>
          </a:p>
        </p:txBody>
      </p:sp>
      <p:sp>
        <p:nvSpPr>
          <p:cNvPr id="5" name="Fußzeilenplatzhalter 4">
            <a:extLst>
              <a:ext uri="{FF2B5EF4-FFF2-40B4-BE49-F238E27FC236}">
                <a16:creationId xmlns:a16="http://schemas.microsoft.com/office/drawing/2014/main" id="{1754A2BD-6B7D-4154-83A9-47CE85D96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CC80823-B2B2-4D17-AD43-B01EFDD2A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D3739-34AD-4AB4-9268-B4C1D6171073}" type="slidenum">
              <a:rPr lang="de-DE" smtClean="0"/>
              <a:t>‹Nr.›</a:t>
            </a:fld>
            <a:endParaRPr lang="de-DE"/>
          </a:p>
        </p:txBody>
      </p:sp>
    </p:spTree>
    <p:extLst>
      <p:ext uri="{BB962C8B-B14F-4D97-AF65-F5344CB8AC3E}">
        <p14:creationId xmlns:p14="http://schemas.microsoft.com/office/powerpoint/2010/main" val="2154700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79.jpg"/></Relationships>
</file>

<file path=ppt/slides/_rels/slide57.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60.xml.rels><?xml version="1.0" encoding="UTF-8" standalone="yes"?>
<Relationships xmlns="http://schemas.openxmlformats.org/package/2006/relationships"><Relationship Id="rId3" Type="http://schemas.openxmlformats.org/officeDocument/2006/relationships/hyperlink" Target="https://www.facebook.com/groups/1396522037054953/user/100021827678844/?__cft__%5b0%5d=AZUwIIm0lkR3olTg3Te_2fl7IcyyglWk2FK70jeT4ok2PMlpLAJ3B0X3EKlAe0ntJ1CE4kffm4JjpOqEorYmCsaQg_5WxxVR2DUpF7AILLrhM-qVfQw21reiNs2nrUJ5nL-G8h4IpJdOTykf8vDo-OJSYKUtZwkEb5PAJIRFC28d_BPRl188Pk4Ub4txeTu7S6Q&amp;__tn__=-UC%2CP-y-R" TargetMode="External"/><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hyperlink" Target="https://www.facebook.com/groups/Romanworld/?__cft__%5b0%5d=AZUwIIm0lkR3olTg3Te_2fl7IcyyglWk2FK70jeT4ok2PMlpLAJ3B0X3EKlAe0ntJ1CE4kffm4JjpOqEorYmCsaQg_5WxxVR2DUpF7AILLrhM-qVfQw21reiNs2nrUJ5nL-G8h4IpJdOTykf8vDo-OJSYKUtZwkEb5PAJIRFC28d_BPRl188Pk4Ub4txeTu7S6Q&amp;__tn__=-UC%2CP-y-R"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B1211-9A50-4585-A032-D8F1E9149076}"/>
              </a:ext>
            </a:extLst>
          </p:cNvPr>
          <p:cNvSpPr>
            <a:spLocks noGrp="1"/>
          </p:cNvSpPr>
          <p:nvPr>
            <p:ph type="ctrTitle"/>
          </p:nvPr>
        </p:nvSpPr>
        <p:spPr>
          <a:xfrm>
            <a:off x="1005840" y="2002536"/>
            <a:ext cx="10104120" cy="2578608"/>
          </a:xfrm>
          <a:solidFill>
            <a:schemeClr val="accent6">
              <a:lumMod val="40000"/>
              <a:lumOff val="60000"/>
            </a:schemeClr>
          </a:solidFill>
        </p:spPr>
        <p:txBody>
          <a:bodyPr>
            <a:normAutofit/>
          </a:bodyPr>
          <a:lstStyle/>
          <a:p>
            <a:r>
              <a:rPr lang="de-DE" sz="4400" b="1" dirty="0">
                <a:effectLst/>
                <a:latin typeface="Calibri" panose="020F0502020204030204" pitchFamily="34" charset="0"/>
                <a:ea typeface="Calibri" panose="020F0502020204030204" pitchFamily="34" charset="0"/>
                <a:cs typeface="Times New Roman" panose="02020603050405020304" pitchFamily="18" charset="0"/>
              </a:rPr>
              <a:t>AGGERKOLLEG – 2024</a:t>
            </a:r>
            <a:br>
              <a:rPr lang="de-DE" sz="4400" b="1" dirty="0">
                <a:effectLst/>
                <a:latin typeface="Calibri" panose="020F0502020204030204" pitchFamily="34" charset="0"/>
                <a:ea typeface="Calibri" panose="020F0502020204030204" pitchFamily="34" charset="0"/>
                <a:cs typeface="Times New Roman" panose="02020603050405020304" pitchFamily="18" charset="0"/>
              </a:rPr>
            </a:br>
            <a:br>
              <a:rPr lang="de-DE" sz="3600" b="1" dirty="0">
                <a:effectLst/>
                <a:latin typeface="Calibri" panose="020F0502020204030204" pitchFamily="34" charset="0"/>
                <a:ea typeface="Calibri" panose="020F0502020204030204" pitchFamily="34" charset="0"/>
                <a:cs typeface="Times New Roman" panose="02020603050405020304" pitchFamily="18" charset="0"/>
              </a:rPr>
            </a:br>
            <a:r>
              <a:rPr lang="de-DE" sz="3200" b="1" dirty="0">
                <a:effectLst/>
                <a:latin typeface="Calibri" panose="020F0502020204030204" pitchFamily="34" charset="0"/>
                <a:ea typeface="Calibri" panose="020F0502020204030204" pitchFamily="34" charset="0"/>
                <a:cs typeface="Times New Roman" panose="02020603050405020304" pitchFamily="18" charset="0"/>
              </a:rPr>
              <a:t>„</a:t>
            </a:r>
            <a:r>
              <a:rPr lang="de-DE" sz="3200" b="1" i="1" dirty="0">
                <a:effectLst/>
                <a:latin typeface="Calibri" panose="020F0502020204030204" pitchFamily="34" charset="0"/>
                <a:ea typeface="Calibri" panose="020F0502020204030204" pitchFamily="34" charset="0"/>
                <a:cs typeface="Times New Roman" panose="02020603050405020304" pitchFamily="18" charset="0"/>
              </a:rPr>
              <a:t>Kuck mal, wer der spricht!</a:t>
            </a:r>
            <a:r>
              <a:rPr lang="de-DE" sz="3200" b="1" dirty="0">
                <a:effectLst/>
                <a:latin typeface="Calibri" panose="020F0502020204030204" pitchFamily="34" charset="0"/>
                <a:ea typeface="Calibri" panose="020F0502020204030204" pitchFamily="34" charset="0"/>
                <a:cs typeface="Times New Roman" panose="02020603050405020304" pitchFamily="18" charset="0"/>
              </a:rPr>
              <a:t>“</a:t>
            </a:r>
            <a:br>
              <a:rPr lang="de-DE" sz="3200" b="1" dirty="0">
                <a:effectLst/>
                <a:latin typeface="Calibri" panose="020F0502020204030204" pitchFamily="34" charset="0"/>
                <a:ea typeface="Calibri" panose="020F0502020204030204" pitchFamily="34" charset="0"/>
                <a:cs typeface="Times New Roman" panose="02020603050405020304" pitchFamily="18" charset="0"/>
              </a:rPr>
            </a:br>
            <a:r>
              <a:rPr lang="de-DE" sz="3200" b="1" dirty="0">
                <a:effectLst/>
                <a:latin typeface="Calibri" panose="020F0502020204030204" pitchFamily="34" charset="0"/>
                <a:ea typeface="Calibri" panose="020F0502020204030204" pitchFamily="34" charset="0"/>
                <a:cs typeface="Times New Roman" panose="02020603050405020304" pitchFamily="18" charset="0"/>
              </a:rPr>
              <a:t>Weltwahrnehmung und Haltung in einer turbulenten Zeit</a:t>
            </a:r>
            <a:endParaRPr lang="de-DE" sz="8800" b="1" dirty="0"/>
          </a:p>
        </p:txBody>
      </p:sp>
      <p:sp>
        <p:nvSpPr>
          <p:cNvPr id="3" name="Untertitel 2">
            <a:extLst>
              <a:ext uri="{FF2B5EF4-FFF2-40B4-BE49-F238E27FC236}">
                <a16:creationId xmlns:a16="http://schemas.microsoft.com/office/drawing/2014/main" id="{EEED0449-62AA-40DA-9552-D07768C491B2}"/>
              </a:ext>
            </a:extLst>
          </p:cNvPr>
          <p:cNvSpPr>
            <a:spLocks noGrp="1"/>
          </p:cNvSpPr>
          <p:nvPr>
            <p:ph type="subTitle" idx="1"/>
          </p:nvPr>
        </p:nvSpPr>
        <p:spPr>
          <a:xfrm>
            <a:off x="1659636" y="5432868"/>
            <a:ext cx="8872728" cy="501588"/>
          </a:xfrm>
        </p:spPr>
        <p:txBody>
          <a:bodyPr>
            <a:normAutofit/>
          </a:bodyPr>
          <a:lstStyle/>
          <a:p>
            <a:r>
              <a:rPr lang="de-DE" b="1" dirty="0"/>
              <a:t>Gert J. Steyn</a:t>
            </a:r>
          </a:p>
        </p:txBody>
      </p:sp>
      <p:pic>
        <p:nvPicPr>
          <p:cNvPr id="5" name="Grafik 4" descr="Ein Bild, das Menschliches Gesicht, Person, Lächeln, Kleidung enthält.&#10;&#10;Automatisch generierte Beschreibung">
            <a:extLst>
              <a:ext uri="{FF2B5EF4-FFF2-40B4-BE49-F238E27FC236}">
                <a16:creationId xmlns:a16="http://schemas.microsoft.com/office/drawing/2014/main" id="{24C55DCC-3393-5A15-3A9C-E27E5BAED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20" y="4683060"/>
            <a:ext cx="1673352" cy="1673352"/>
          </a:xfrm>
          <a:prstGeom prst="rect">
            <a:avLst/>
          </a:prstGeom>
        </p:spPr>
      </p:pic>
    </p:spTree>
    <p:extLst>
      <p:ext uri="{BB962C8B-B14F-4D97-AF65-F5344CB8AC3E}">
        <p14:creationId xmlns:p14="http://schemas.microsoft.com/office/powerpoint/2010/main" val="113066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F555E-502A-15B0-657F-692F555D8C93}"/>
              </a:ext>
            </a:extLst>
          </p:cNvPr>
          <p:cNvSpPr>
            <a:spLocks noGrp="1"/>
          </p:cNvSpPr>
          <p:nvPr>
            <p:ph type="title"/>
          </p:nvPr>
        </p:nvSpPr>
        <p:spPr/>
        <p:txBody>
          <a:bodyPr/>
          <a:lstStyle/>
          <a:p>
            <a:endParaRPr lang="de-DE"/>
          </a:p>
        </p:txBody>
      </p:sp>
      <p:pic>
        <p:nvPicPr>
          <p:cNvPr id="5" name="Inhaltsplatzhalter 4" descr="Ein Bild, das Gelände, draußen, Boden, Erde enthält.&#10;&#10;Automatisch generierte Beschreibung">
            <a:extLst>
              <a:ext uri="{FF2B5EF4-FFF2-40B4-BE49-F238E27FC236}">
                <a16:creationId xmlns:a16="http://schemas.microsoft.com/office/drawing/2014/main" id="{F9F849CB-84D8-CDF5-A770-DDD7A0B07D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744" y="278816"/>
            <a:ext cx="5586531" cy="6300367"/>
          </a:xfrm>
        </p:spPr>
      </p:pic>
      <p:pic>
        <p:nvPicPr>
          <p:cNvPr id="8" name="Grafik 7" descr="Ein Bild, das Schmetterling, Insekt, Nachtfalter und Schmetterlinge, Wirbellose enthält.&#10;&#10;Automatisch generierte Beschreibung">
            <a:extLst>
              <a:ext uri="{FF2B5EF4-FFF2-40B4-BE49-F238E27FC236}">
                <a16:creationId xmlns:a16="http://schemas.microsoft.com/office/drawing/2014/main" id="{7F5B771B-114F-D353-A70F-5C5A641A4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536" y="649224"/>
            <a:ext cx="4572000" cy="4572000"/>
          </a:xfrm>
          <a:prstGeom prst="rect">
            <a:avLst/>
          </a:prstGeom>
        </p:spPr>
      </p:pic>
    </p:spTree>
    <p:extLst>
      <p:ext uri="{BB962C8B-B14F-4D97-AF65-F5344CB8AC3E}">
        <p14:creationId xmlns:p14="http://schemas.microsoft.com/office/powerpoint/2010/main" val="216383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Himmel, draußen, Strand enthält.&#10;&#10;Automatisch generierte Beschreibung">
            <a:extLst>
              <a:ext uri="{FF2B5EF4-FFF2-40B4-BE49-F238E27FC236}">
                <a16:creationId xmlns:a16="http://schemas.microsoft.com/office/drawing/2014/main" id="{D83A659F-5B13-AD18-FFF8-5BF68447063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0677"/>
          <a:stretch/>
        </p:blipFill>
        <p:spPr>
          <a:xfrm>
            <a:off x="593465" y="3288665"/>
            <a:ext cx="6423907" cy="3413887"/>
          </a:xfrm>
        </p:spPr>
      </p:pic>
      <p:pic>
        <p:nvPicPr>
          <p:cNvPr id="6" name="Inhaltsplatzhalter 4" descr="Ein Bild, das Text, Screenshot, Schrift, Beschilderung enthält.&#10;&#10;Automatisch generierte Beschreibung">
            <a:extLst>
              <a:ext uri="{FF2B5EF4-FFF2-40B4-BE49-F238E27FC236}">
                <a16:creationId xmlns:a16="http://schemas.microsoft.com/office/drawing/2014/main" id="{03BC4B45-0DB9-81C9-0228-BEED2A7413AD}"/>
              </a:ext>
            </a:extLst>
          </p:cNvPr>
          <p:cNvPicPr>
            <a:picLocks noChangeAspect="1"/>
          </p:cNvPicPr>
          <p:nvPr/>
        </p:nvPicPr>
        <p:blipFill rotWithShape="1">
          <a:blip r:embed="rId3">
            <a:extLst>
              <a:ext uri="{28A0092B-C50C-407E-A947-70E740481C1C}">
                <a14:useLocalDpi xmlns:a14="http://schemas.microsoft.com/office/drawing/2010/main" val="0"/>
              </a:ext>
            </a:extLst>
          </a:blip>
          <a:srcRect t="45961"/>
          <a:stretch/>
        </p:blipFill>
        <p:spPr>
          <a:xfrm>
            <a:off x="7017372" y="1463039"/>
            <a:ext cx="4467491" cy="2857057"/>
          </a:xfrm>
          <a:prstGeom prst="rect">
            <a:avLst/>
          </a:prstGeom>
        </p:spPr>
      </p:pic>
      <p:pic>
        <p:nvPicPr>
          <p:cNvPr id="2" name="Grafik 1" descr="Ein Bild, das Text, draußen, Wasser, Strand enthält.&#10;&#10;Automatisch generierte Beschreibung">
            <a:extLst>
              <a:ext uri="{FF2B5EF4-FFF2-40B4-BE49-F238E27FC236}">
                <a16:creationId xmlns:a16="http://schemas.microsoft.com/office/drawing/2014/main" id="{13640949-7C08-0C8F-94AA-400771DCAA20}"/>
              </a:ext>
            </a:extLst>
          </p:cNvPr>
          <p:cNvPicPr>
            <a:picLocks noChangeAspect="1"/>
          </p:cNvPicPr>
          <p:nvPr/>
        </p:nvPicPr>
        <p:blipFill rotWithShape="1">
          <a:blip r:embed="rId4">
            <a:extLst>
              <a:ext uri="{28A0092B-C50C-407E-A947-70E740481C1C}">
                <a14:useLocalDpi xmlns:a14="http://schemas.microsoft.com/office/drawing/2010/main" val="0"/>
              </a:ext>
            </a:extLst>
          </a:blip>
          <a:srcRect t="4839" b="45257"/>
          <a:stretch/>
        </p:blipFill>
        <p:spPr>
          <a:xfrm>
            <a:off x="509262" y="0"/>
            <a:ext cx="5801124" cy="3112135"/>
          </a:xfrm>
          <a:prstGeom prst="rect">
            <a:avLst/>
          </a:prstGeom>
        </p:spPr>
      </p:pic>
    </p:spTree>
    <p:extLst>
      <p:ext uri="{BB962C8B-B14F-4D97-AF65-F5344CB8AC3E}">
        <p14:creationId xmlns:p14="http://schemas.microsoft.com/office/powerpoint/2010/main" val="72093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Himmel, draußen, Strand enthält.&#10;&#10;Automatisch generierte Beschreibung">
            <a:extLst>
              <a:ext uri="{FF2B5EF4-FFF2-40B4-BE49-F238E27FC236}">
                <a16:creationId xmlns:a16="http://schemas.microsoft.com/office/drawing/2014/main" id="{D83A659F-5B13-AD18-FFF8-5BF6844706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8261" y="3390041"/>
            <a:ext cx="3871209" cy="3467959"/>
          </a:xfrm>
        </p:spPr>
      </p:pic>
      <p:pic>
        <p:nvPicPr>
          <p:cNvPr id="6" name="Inhaltsplatzhalter 4" descr="Ein Bild, das Text, Screenshot, Schrift, Beschilderung enthält.&#10;&#10;Automatisch generierte Beschreibung">
            <a:extLst>
              <a:ext uri="{FF2B5EF4-FFF2-40B4-BE49-F238E27FC236}">
                <a16:creationId xmlns:a16="http://schemas.microsoft.com/office/drawing/2014/main" id="{03BC4B45-0DB9-81C9-0228-BEED2A741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619" y="173736"/>
            <a:ext cx="3132793" cy="3707448"/>
          </a:xfrm>
          <a:prstGeom prst="rect">
            <a:avLst/>
          </a:prstGeom>
        </p:spPr>
      </p:pic>
      <p:pic>
        <p:nvPicPr>
          <p:cNvPr id="2" name="Grafik 1" descr="Ein Bild, das Text, draußen, Wasser, Strand enthält.&#10;&#10;Automatisch generierte Beschreibung">
            <a:extLst>
              <a:ext uri="{FF2B5EF4-FFF2-40B4-BE49-F238E27FC236}">
                <a16:creationId xmlns:a16="http://schemas.microsoft.com/office/drawing/2014/main" id="{208043A7-CF55-CECA-7A5F-1204303D0E76}"/>
              </a:ext>
            </a:extLst>
          </p:cNvPr>
          <p:cNvPicPr>
            <a:picLocks noChangeAspect="1"/>
          </p:cNvPicPr>
          <p:nvPr/>
        </p:nvPicPr>
        <p:blipFill rotWithShape="1">
          <a:blip r:embed="rId4">
            <a:extLst>
              <a:ext uri="{28A0092B-C50C-407E-A947-70E740481C1C}">
                <a14:useLocalDpi xmlns:a14="http://schemas.microsoft.com/office/drawing/2010/main" val="0"/>
              </a:ext>
            </a:extLst>
          </a:blip>
          <a:srcRect t="3372"/>
          <a:stretch/>
        </p:blipFill>
        <p:spPr>
          <a:xfrm>
            <a:off x="276588" y="100584"/>
            <a:ext cx="4048524" cy="4205389"/>
          </a:xfrm>
          <a:prstGeom prst="rect">
            <a:avLst/>
          </a:prstGeom>
        </p:spPr>
      </p:pic>
    </p:spTree>
    <p:extLst>
      <p:ext uri="{BB962C8B-B14F-4D97-AF65-F5344CB8AC3E}">
        <p14:creationId xmlns:p14="http://schemas.microsoft.com/office/powerpoint/2010/main" val="284941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Inhaltsplatzhalter 2">
            <a:extLst>
              <a:ext uri="{FF2B5EF4-FFF2-40B4-BE49-F238E27FC236}">
                <a16:creationId xmlns:a16="http://schemas.microsoft.com/office/drawing/2014/main" id="{6A1952B0-231A-3005-92C6-57BD36B893C0}"/>
              </a:ext>
            </a:extLst>
          </p:cNvPr>
          <p:cNvSpPr>
            <a:spLocks noGrp="1"/>
          </p:cNvSpPr>
          <p:nvPr>
            <p:ph idx="1"/>
          </p:nvPr>
        </p:nvSpPr>
        <p:spPr>
          <a:xfrm>
            <a:off x="2162969" y="3119941"/>
            <a:ext cx="7866061" cy="2937969"/>
          </a:xfrm>
        </p:spPr>
        <p:txBody>
          <a:bodyPr>
            <a:normAutofit/>
          </a:bodyPr>
          <a:lstStyle/>
          <a:p>
            <a:pPr marL="0" indent="0" algn="ctr">
              <a:buNone/>
            </a:pPr>
            <a:r>
              <a:rPr lang="de-DE" sz="60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Wir nehmen die Welt und einander mit den Augen wahr.</a:t>
            </a:r>
            <a:endParaRPr lang="de-DE" sz="6000" dirty="0">
              <a:solidFill>
                <a:schemeClr val="tx1">
                  <a:alpha val="80000"/>
                </a:schemeClr>
              </a:solidFill>
            </a:endParaRPr>
          </a:p>
        </p:txBody>
      </p:sp>
    </p:spTree>
    <p:extLst>
      <p:ext uri="{BB962C8B-B14F-4D97-AF65-F5344CB8AC3E}">
        <p14:creationId xmlns:p14="http://schemas.microsoft.com/office/powerpoint/2010/main" val="316093932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C8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Text, Handschrift, Papier, Schrift enthält.&#10;&#10;Automatisch generierte Beschreibung">
            <a:extLst>
              <a:ext uri="{FF2B5EF4-FFF2-40B4-BE49-F238E27FC236}">
                <a16:creationId xmlns:a16="http://schemas.microsoft.com/office/drawing/2014/main" id="{935200C9-83B6-44C0-97EA-BF9A6E9B1C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5597" y="643467"/>
            <a:ext cx="4080805" cy="5571066"/>
          </a:xfrm>
          <a:prstGeom prst="rect">
            <a:avLst/>
          </a:prstGeom>
        </p:spPr>
      </p:pic>
    </p:spTree>
    <p:extLst>
      <p:ext uri="{BB962C8B-B14F-4D97-AF65-F5344CB8AC3E}">
        <p14:creationId xmlns:p14="http://schemas.microsoft.com/office/powerpoint/2010/main" val="1455754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5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Text, Buch, Schrift, Kreis enthält.&#10;&#10;Automatisch generierte Beschreibung">
            <a:extLst>
              <a:ext uri="{FF2B5EF4-FFF2-40B4-BE49-F238E27FC236}">
                <a16:creationId xmlns:a16="http://schemas.microsoft.com/office/drawing/2014/main" id="{0D54E9C6-8830-8F64-5882-47D30D3E44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3237" y="643467"/>
            <a:ext cx="5125380" cy="5571066"/>
          </a:xfrm>
          <a:prstGeom prst="rect">
            <a:avLst/>
          </a:prstGeom>
        </p:spPr>
      </p:pic>
      <p:sp>
        <p:nvSpPr>
          <p:cNvPr id="16" name="Rectangle 15">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Text, Schrift, Schwarzweiß, monochrom enthält.&#10;&#10;Automatisch generierte Beschreibung">
            <a:extLst>
              <a:ext uri="{FF2B5EF4-FFF2-40B4-BE49-F238E27FC236}">
                <a16:creationId xmlns:a16="http://schemas.microsoft.com/office/drawing/2014/main" id="{449390E8-0E65-DAE4-DCFB-06913DD33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80" y="2236325"/>
            <a:ext cx="5129784" cy="2385349"/>
          </a:xfrm>
          <a:prstGeom prst="rect">
            <a:avLst/>
          </a:prstGeom>
        </p:spPr>
      </p:pic>
    </p:spTree>
    <p:extLst>
      <p:ext uri="{BB962C8B-B14F-4D97-AF65-F5344CB8AC3E}">
        <p14:creationId xmlns:p14="http://schemas.microsoft.com/office/powerpoint/2010/main" val="131643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Gemüse, Paprika, Produkt, Naturkost enthält.&#10;&#10;Automatisch generierte Beschreibung">
            <a:extLst>
              <a:ext uri="{FF2B5EF4-FFF2-40B4-BE49-F238E27FC236}">
                <a16:creationId xmlns:a16="http://schemas.microsoft.com/office/drawing/2014/main" id="{B34DFA3A-4977-481E-0CA7-00AD96D4A6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2610" y="3530888"/>
            <a:ext cx="2233508" cy="2608863"/>
          </a:xfrm>
        </p:spPr>
      </p:pic>
      <p:pic>
        <p:nvPicPr>
          <p:cNvPr id="7" name="Grafik 6" descr="Ein Bild, das Getränk, Essen, Kaffee, Drink enthält.&#10;&#10;Automatisch generierte Beschreibung">
            <a:extLst>
              <a:ext uri="{FF2B5EF4-FFF2-40B4-BE49-F238E27FC236}">
                <a16:creationId xmlns:a16="http://schemas.microsoft.com/office/drawing/2014/main" id="{2A5553C8-C764-2587-DCAD-778C79BBC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9511" y="66866"/>
            <a:ext cx="2950148" cy="2950148"/>
          </a:xfrm>
          <a:prstGeom prst="rect">
            <a:avLst/>
          </a:prstGeom>
        </p:spPr>
      </p:pic>
      <p:pic>
        <p:nvPicPr>
          <p:cNvPr id="9" name="Grafik 8" descr="Ein Bild, das Gebäude, Text, draußen, Gewölbe enthält.&#10;&#10;Automatisch generierte Beschreibung">
            <a:extLst>
              <a:ext uri="{FF2B5EF4-FFF2-40B4-BE49-F238E27FC236}">
                <a16:creationId xmlns:a16="http://schemas.microsoft.com/office/drawing/2014/main" id="{4727771F-649C-B653-FF61-17BCF04BA4E5}"/>
              </a:ext>
            </a:extLst>
          </p:cNvPr>
          <p:cNvPicPr>
            <a:picLocks noChangeAspect="1"/>
          </p:cNvPicPr>
          <p:nvPr/>
        </p:nvPicPr>
        <p:blipFill rotWithShape="1">
          <a:blip r:embed="rId4">
            <a:extLst>
              <a:ext uri="{28A0092B-C50C-407E-A947-70E740481C1C}">
                <a14:useLocalDpi xmlns:a14="http://schemas.microsoft.com/office/drawing/2010/main" val="0"/>
              </a:ext>
            </a:extLst>
          </a:blip>
          <a:srcRect t="13450"/>
          <a:stretch/>
        </p:blipFill>
        <p:spPr>
          <a:xfrm>
            <a:off x="6553200" y="1639634"/>
            <a:ext cx="5638800" cy="5218366"/>
          </a:xfrm>
          <a:prstGeom prst="rect">
            <a:avLst/>
          </a:prstGeom>
        </p:spPr>
      </p:pic>
      <p:pic>
        <p:nvPicPr>
          <p:cNvPr id="11" name="Grafik 10" descr="Ein Bild, das Musik, Orgel, Im Haus, Pfeifenorgel enthält.&#10;&#10;Automatisch generierte Beschreibung">
            <a:extLst>
              <a:ext uri="{FF2B5EF4-FFF2-40B4-BE49-F238E27FC236}">
                <a16:creationId xmlns:a16="http://schemas.microsoft.com/office/drawing/2014/main" id="{E1606D86-02E6-33D5-C011-4A8E52BE0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056" y="351599"/>
            <a:ext cx="3121914" cy="6217920"/>
          </a:xfrm>
          <a:prstGeom prst="rect">
            <a:avLst/>
          </a:prstGeom>
        </p:spPr>
      </p:pic>
    </p:spTree>
    <p:extLst>
      <p:ext uri="{BB962C8B-B14F-4D97-AF65-F5344CB8AC3E}">
        <p14:creationId xmlns:p14="http://schemas.microsoft.com/office/powerpoint/2010/main" val="383349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Hand, Finger, Kunst, Statue enthält.&#10;&#10;Automatisch generierte Beschreibung">
            <a:extLst>
              <a:ext uri="{FF2B5EF4-FFF2-40B4-BE49-F238E27FC236}">
                <a16:creationId xmlns:a16="http://schemas.microsoft.com/office/drawing/2014/main" id="{D2A54494-F562-6658-2077-311CE188D2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7979" y="1099800"/>
            <a:ext cx="3499648" cy="4604800"/>
          </a:xfrm>
          <a:prstGeom prst="rect">
            <a:avLst/>
          </a:prstGeom>
        </p:spPr>
      </p:pic>
      <p:pic>
        <p:nvPicPr>
          <p:cNvPr id="11" name="Grafik 10" descr="Ein Bild, das Text, Softdrink, Blechdose, Im Haus enthält.&#10;&#10;Automatisch generierte Beschreibung">
            <a:extLst>
              <a:ext uri="{FF2B5EF4-FFF2-40B4-BE49-F238E27FC236}">
                <a16:creationId xmlns:a16="http://schemas.microsoft.com/office/drawing/2014/main" id="{62EFDFFC-E934-D168-F48D-AE397AB00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710" y="1123527"/>
            <a:ext cx="3798960" cy="4604800"/>
          </a:xfrm>
          <a:prstGeom prst="rect">
            <a:avLst/>
          </a:prstGeom>
        </p:spPr>
      </p:pic>
    </p:spTree>
    <p:extLst>
      <p:ext uri="{BB962C8B-B14F-4D97-AF65-F5344CB8AC3E}">
        <p14:creationId xmlns:p14="http://schemas.microsoft.com/office/powerpoint/2010/main" val="347255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Text, Schnee, Skifahren, Screenshot enthält.&#10;&#10;Automatisch generierte Beschreibung">
            <a:extLst>
              <a:ext uri="{FF2B5EF4-FFF2-40B4-BE49-F238E27FC236}">
                <a16:creationId xmlns:a16="http://schemas.microsoft.com/office/drawing/2014/main" id="{6159AF42-EAAA-C322-DDC4-1A33991978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7837" y="643467"/>
            <a:ext cx="3816180" cy="5571066"/>
          </a:xfrm>
          <a:prstGeom prst="rect">
            <a:avLst/>
          </a:prstGeom>
        </p:spPr>
      </p:pic>
      <p:sp>
        <p:nvSpPr>
          <p:cNvPr id="15" name="Rectangle 1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4" descr="Ein Bild, das Text, Säugetier, draußen, Gelände enthält.&#10;&#10;Automatisch generierte Beschreibung">
            <a:extLst>
              <a:ext uri="{FF2B5EF4-FFF2-40B4-BE49-F238E27FC236}">
                <a16:creationId xmlns:a16="http://schemas.microsoft.com/office/drawing/2014/main" id="{88BB5951-EAF6-4873-0CD3-5B6C8E5EAE2B}"/>
              </a:ext>
            </a:extLst>
          </p:cNvPr>
          <p:cNvPicPr>
            <a:picLocks noChangeAspect="1"/>
          </p:cNvPicPr>
          <p:nvPr/>
        </p:nvPicPr>
        <p:blipFill rotWithShape="1">
          <a:blip r:embed="rId3">
            <a:extLst>
              <a:ext uri="{28A0092B-C50C-407E-A947-70E740481C1C}">
                <a14:useLocalDpi xmlns:a14="http://schemas.microsoft.com/office/drawing/2010/main" val="0"/>
              </a:ext>
            </a:extLst>
          </a:blip>
          <a:srcRect b="43927"/>
          <a:stretch/>
        </p:blipFill>
        <p:spPr>
          <a:xfrm>
            <a:off x="719984" y="643467"/>
            <a:ext cx="4972176" cy="3123861"/>
          </a:xfrm>
          <a:prstGeom prst="rect">
            <a:avLst/>
          </a:prstGeom>
        </p:spPr>
      </p:pic>
    </p:spTree>
    <p:extLst>
      <p:ext uri="{BB962C8B-B14F-4D97-AF65-F5344CB8AC3E}">
        <p14:creationId xmlns:p14="http://schemas.microsoft.com/office/powerpoint/2010/main" val="122143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Text, Schnee, Skifahren, Screenshot enthält.&#10;&#10;Automatisch generierte Beschreibung">
            <a:extLst>
              <a:ext uri="{FF2B5EF4-FFF2-40B4-BE49-F238E27FC236}">
                <a16:creationId xmlns:a16="http://schemas.microsoft.com/office/drawing/2014/main" id="{6159AF42-EAAA-C322-DDC4-1A33991978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110"/>
          <a:stretch/>
        </p:blipFill>
        <p:spPr>
          <a:xfrm>
            <a:off x="6349830" y="777240"/>
            <a:ext cx="5323448" cy="5276088"/>
          </a:xfrm>
          <a:prstGeom prst="rect">
            <a:avLst/>
          </a:prstGeom>
        </p:spPr>
      </p:pic>
      <p:sp>
        <p:nvSpPr>
          <p:cNvPr id="15" name="Rectangle 1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4" descr="Ein Bild, das Text, Säugetier, draußen, Gelände enthält.&#10;&#10;Automatisch generierte Beschreibung">
            <a:extLst>
              <a:ext uri="{FF2B5EF4-FFF2-40B4-BE49-F238E27FC236}">
                <a16:creationId xmlns:a16="http://schemas.microsoft.com/office/drawing/2014/main" id="{88BB5951-EAF6-4873-0CD3-5B6C8E5EA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84" y="643467"/>
            <a:ext cx="4972176" cy="5571066"/>
          </a:xfrm>
          <a:prstGeom prst="rect">
            <a:avLst/>
          </a:prstGeom>
        </p:spPr>
      </p:pic>
    </p:spTree>
    <p:extLst>
      <p:ext uri="{BB962C8B-B14F-4D97-AF65-F5344CB8AC3E}">
        <p14:creationId xmlns:p14="http://schemas.microsoft.com/office/powerpoint/2010/main" val="270867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Inhaltsplatzhalter 2">
            <a:extLst>
              <a:ext uri="{FF2B5EF4-FFF2-40B4-BE49-F238E27FC236}">
                <a16:creationId xmlns:a16="http://schemas.microsoft.com/office/drawing/2014/main" id="{6A1952B0-231A-3005-92C6-57BD36B893C0}"/>
              </a:ext>
            </a:extLst>
          </p:cNvPr>
          <p:cNvSpPr>
            <a:spLocks noGrp="1"/>
          </p:cNvSpPr>
          <p:nvPr>
            <p:ph idx="1"/>
          </p:nvPr>
        </p:nvSpPr>
        <p:spPr>
          <a:xfrm>
            <a:off x="1712914" y="3070719"/>
            <a:ext cx="8955086" cy="2937969"/>
          </a:xfrm>
        </p:spPr>
        <p:txBody>
          <a:bodyPr>
            <a:normAutofit/>
          </a:bodyPr>
          <a:lstStyle/>
          <a:p>
            <a:pPr marL="0" indent="0" algn="ctr">
              <a:buNone/>
            </a:pPr>
            <a:r>
              <a:rPr lang="de-DE" sz="60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Augen zu haben und sehen zu können sind Gottes Geschenke. </a:t>
            </a:r>
          </a:p>
          <a:p>
            <a:pPr marL="0" indent="0" algn="ctr">
              <a:buNone/>
            </a:pPr>
            <a:endParaRPr lang="de-DE" sz="60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826288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Text, Himmel, Wolke, Screenshot enthält.&#10;&#10;Automatisch generierte Beschreibung">
            <a:extLst>
              <a:ext uri="{FF2B5EF4-FFF2-40B4-BE49-F238E27FC236}">
                <a16:creationId xmlns:a16="http://schemas.microsoft.com/office/drawing/2014/main" id="{3BF1558F-886C-5455-DDDF-0DB7C4823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4250" y="643467"/>
            <a:ext cx="4916465" cy="5571066"/>
          </a:xfrm>
          <a:prstGeom prst="rect">
            <a:avLst/>
          </a:prstGeom>
        </p:spPr>
      </p:pic>
      <p:sp>
        <p:nvSpPr>
          <p:cNvPr id="18" name="Rectangle 17">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Ein Bild, das Schnee, draußen, Gelände, Winter enthält.&#10;&#10;Automatisch generierte Beschreibung">
            <a:extLst>
              <a:ext uri="{FF2B5EF4-FFF2-40B4-BE49-F238E27FC236}">
                <a16:creationId xmlns:a16="http://schemas.microsoft.com/office/drawing/2014/main" id="{82BBD33D-68F9-EB12-55DD-EC8970EEA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847" y="643467"/>
            <a:ext cx="3593337" cy="5571066"/>
          </a:xfrm>
          <a:prstGeom prst="rect">
            <a:avLst/>
          </a:prstGeom>
        </p:spPr>
      </p:pic>
    </p:spTree>
    <p:extLst>
      <p:ext uri="{BB962C8B-B14F-4D97-AF65-F5344CB8AC3E}">
        <p14:creationId xmlns:p14="http://schemas.microsoft.com/office/powerpoint/2010/main" val="1428250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6BE054F7-B27A-3DB4-E3F3-FA2DDCCAA171}"/>
              </a:ext>
            </a:extLst>
          </p:cNvPr>
          <p:cNvSpPr txBox="1"/>
          <p:nvPr/>
        </p:nvSpPr>
        <p:spPr>
          <a:xfrm>
            <a:off x="4343400" y="1461485"/>
            <a:ext cx="3505200" cy="311469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900" b="1" i="1" kern="1200" dirty="0" err="1">
                <a:solidFill>
                  <a:schemeClr val="bg1"/>
                </a:solidFill>
                <a:latin typeface="+mj-lt"/>
                <a:ea typeface="+mj-ea"/>
                <a:cs typeface="+mj-cs"/>
              </a:rPr>
              <a:t>Nochmals</a:t>
            </a:r>
            <a:r>
              <a:rPr lang="en-US" sz="3900" b="1" kern="1200" dirty="0">
                <a:solidFill>
                  <a:schemeClr val="bg1"/>
                </a:solidFill>
                <a:latin typeface="+mj-lt"/>
                <a:ea typeface="+mj-ea"/>
                <a:cs typeface="+mj-cs"/>
              </a:rPr>
              <a:t>…</a:t>
            </a:r>
          </a:p>
          <a:p>
            <a:pPr algn="ctr">
              <a:lnSpc>
                <a:spcPct val="90000"/>
              </a:lnSpc>
              <a:spcBef>
                <a:spcPct val="0"/>
              </a:spcBef>
              <a:spcAft>
                <a:spcPts val="600"/>
              </a:spcAft>
            </a:pPr>
            <a:endParaRPr lang="en-US" sz="3900" b="1" kern="1200" dirty="0">
              <a:solidFill>
                <a:schemeClr val="bg1"/>
              </a:solidFill>
              <a:latin typeface="+mj-lt"/>
              <a:ea typeface="+mj-ea"/>
              <a:cs typeface="+mj-cs"/>
            </a:endParaRPr>
          </a:p>
          <a:p>
            <a:pPr algn="ctr">
              <a:lnSpc>
                <a:spcPct val="90000"/>
              </a:lnSpc>
              <a:spcBef>
                <a:spcPct val="0"/>
              </a:spcBef>
              <a:spcAft>
                <a:spcPts val="600"/>
              </a:spcAft>
            </a:pPr>
            <a:r>
              <a:rPr lang="en-US" sz="4000" b="1" kern="1200" dirty="0" err="1">
                <a:solidFill>
                  <a:schemeClr val="bg1"/>
                </a:solidFill>
                <a:latin typeface="+mj-lt"/>
                <a:ea typeface="+mj-ea"/>
                <a:cs typeface="+mj-cs"/>
              </a:rPr>
              <a:t>Blickwinkel</a:t>
            </a:r>
            <a:r>
              <a:rPr lang="en-US" sz="4000" b="1" kern="1200" dirty="0">
                <a:solidFill>
                  <a:schemeClr val="bg1"/>
                </a:solidFill>
                <a:latin typeface="+mj-lt"/>
                <a:ea typeface="+mj-ea"/>
                <a:cs typeface="+mj-cs"/>
              </a:rPr>
              <a:t> &amp; </a:t>
            </a:r>
            <a:r>
              <a:rPr lang="en-US" sz="4000" b="1" kern="1200" dirty="0" err="1">
                <a:solidFill>
                  <a:schemeClr val="bg1"/>
                </a:solidFill>
                <a:latin typeface="+mj-lt"/>
                <a:ea typeface="+mj-ea"/>
                <a:cs typeface="+mj-cs"/>
              </a:rPr>
              <a:t>Perspektive</a:t>
            </a:r>
            <a:endParaRPr lang="en-US" sz="4400" b="1" kern="1200" dirty="0">
              <a:solidFill>
                <a:schemeClr val="bg1"/>
              </a:solidFill>
              <a:latin typeface="+mj-lt"/>
              <a:ea typeface="+mj-ea"/>
              <a:cs typeface="+mj-cs"/>
            </a:endParaRPr>
          </a:p>
        </p:txBody>
      </p:sp>
      <p:grpSp>
        <p:nvGrpSpPr>
          <p:cNvPr id="14" name="Group 13">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5" name="Freeform: Shape 14">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Inhaltsplatzhalter 4" descr="Ein Bild, das Vogel, sitzen, draußen, Baum enthält.&#10;&#10;Automatisch generierte Beschreibung">
            <a:extLst>
              <a:ext uri="{FF2B5EF4-FFF2-40B4-BE49-F238E27FC236}">
                <a16:creationId xmlns:a16="http://schemas.microsoft.com/office/drawing/2014/main" id="{1A0FB107-819F-F4C9-7BDA-64A584077BA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715" r="15793"/>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18" name="Group 17">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9" name="Freeform: Shape 18">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 name="Group 21">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23" name="Freeform: Shape 22">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Grafik 6" descr="Ein Bild, das Hunderasse, Im Haus, Haustier, Bett enthält.&#10;&#10;Automatisch generierte Beschreibung">
            <a:extLst>
              <a:ext uri="{FF2B5EF4-FFF2-40B4-BE49-F238E27FC236}">
                <a16:creationId xmlns:a16="http://schemas.microsoft.com/office/drawing/2014/main" id="{D6A951B9-7A7D-6553-FA62-2176811B3868}"/>
              </a:ext>
            </a:extLst>
          </p:cNvPr>
          <p:cNvPicPr>
            <a:picLocks noChangeAspect="1"/>
          </p:cNvPicPr>
          <p:nvPr/>
        </p:nvPicPr>
        <p:blipFill>
          <a:blip r:embed="rId4">
            <a:extLst>
              <a:ext uri="{28A0092B-C50C-407E-A947-70E740481C1C}">
                <a14:useLocalDpi xmlns:a14="http://schemas.microsoft.com/office/drawing/2010/main" val="0"/>
              </a:ext>
            </a:extLst>
          </a:blip>
          <a:srcRect l="11156" r="17575"/>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26" name="Group 25">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27" name="Freeform: Shape 26">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261074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Inhaltsplatzhalter 2">
            <a:extLst>
              <a:ext uri="{FF2B5EF4-FFF2-40B4-BE49-F238E27FC236}">
                <a16:creationId xmlns:a16="http://schemas.microsoft.com/office/drawing/2014/main" id="{F86E5796-4D4E-E97D-1F55-290B77747997}"/>
              </a:ext>
            </a:extLst>
          </p:cNvPr>
          <p:cNvSpPr>
            <a:spLocks noGrp="1"/>
          </p:cNvSpPr>
          <p:nvPr>
            <p:ph idx="1"/>
          </p:nvPr>
        </p:nvSpPr>
        <p:spPr>
          <a:xfrm>
            <a:off x="1712914" y="3070719"/>
            <a:ext cx="8902534" cy="2937969"/>
          </a:xfrm>
        </p:spPr>
        <p:txBody>
          <a:bodyPr>
            <a:normAutofit/>
          </a:bodyPr>
          <a:lstStyle/>
          <a:p>
            <a:pPr marL="0" indent="0" algn="ctr">
              <a:buNone/>
            </a:pPr>
            <a:r>
              <a:rPr lang="de-DE" sz="54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rPr>
              <a:t>N</a:t>
            </a:r>
            <a:r>
              <a:rPr lang="de-DE" sz="54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icht alle sehen denselben Objekten auf der gleichen Art und Weise. </a:t>
            </a:r>
          </a:p>
        </p:txBody>
      </p:sp>
    </p:spTree>
    <p:extLst>
      <p:ext uri="{BB962C8B-B14F-4D97-AF65-F5344CB8AC3E}">
        <p14:creationId xmlns:p14="http://schemas.microsoft.com/office/powerpoint/2010/main" val="39421288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Text, Schrift, Brief, Poster enthält.&#10;&#10;Automatisch generierte Beschreibung">
            <a:extLst>
              <a:ext uri="{FF2B5EF4-FFF2-40B4-BE49-F238E27FC236}">
                <a16:creationId xmlns:a16="http://schemas.microsoft.com/office/drawing/2014/main" id="{338412CC-FD1B-0A10-8E66-2086C567B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975" y="643467"/>
            <a:ext cx="2488093" cy="2475653"/>
          </a:xfrm>
          <a:prstGeom prst="rect">
            <a:avLst/>
          </a:prstGeom>
        </p:spPr>
      </p:pic>
      <p:sp>
        <p:nvSpPr>
          <p:cNvPr id="18" name="Rectangle 17">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Entwurf, Zeichnung, Clipart, Lineart enthält.&#10;&#10;Automatisch generierte Beschreibung">
            <a:extLst>
              <a:ext uri="{FF2B5EF4-FFF2-40B4-BE49-F238E27FC236}">
                <a16:creationId xmlns:a16="http://schemas.microsoft.com/office/drawing/2014/main" id="{9FEB71E7-68B7-4A49-6D8F-3B54E4CBAB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0786" y="3748194"/>
            <a:ext cx="3058470" cy="2471631"/>
          </a:xfrm>
          <a:prstGeom prst="rect">
            <a:avLst/>
          </a:prstGeom>
        </p:spPr>
      </p:pic>
      <p:sp>
        <p:nvSpPr>
          <p:cNvPr id="20" name="Rectangle 19">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Ein Bild, das Text, Statue, Screenshot, Menschliches Gesicht enthält.&#10;&#10;Automatisch generierte Beschreibung">
            <a:extLst>
              <a:ext uri="{FF2B5EF4-FFF2-40B4-BE49-F238E27FC236}">
                <a16:creationId xmlns:a16="http://schemas.microsoft.com/office/drawing/2014/main" id="{14E5EB4C-CFBF-F6B1-2AE4-ABDAC9A31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3911" y="650497"/>
            <a:ext cx="5431789" cy="5571066"/>
          </a:xfrm>
          <a:prstGeom prst="rect">
            <a:avLst/>
          </a:prstGeom>
        </p:spPr>
      </p:pic>
    </p:spTree>
    <p:extLst>
      <p:ext uri="{BB962C8B-B14F-4D97-AF65-F5344CB8AC3E}">
        <p14:creationId xmlns:p14="http://schemas.microsoft.com/office/powerpoint/2010/main" val="3365371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Entwurf, Design, weiß, Text enthält.&#10;&#10;Automatisch generierte Beschreibung">
            <a:extLst>
              <a:ext uri="{FF2B5EF4-FFF2-40B4-BE49-F238E27FC236}">
                <a16:creationId xmlns:a16="http://schemas.microsoft.com/office/drawing/2014/main" id="{1FFC0FBA-3241-F15F-BAC6-3B222F5A8F9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6176" r="7469"/>
          <a:stretch/>
        </p:blipFill>
        <p:spPr>
          <a:xfrm>
            <a:off x="976251" y="942538"/>
            <a:ext cx="7163222" cy="4808332"/>
          </a:xfrm>
          <a:prstGeom prst="rect">
            <a:avLst/>
          </a:prstGeom>
          <a:effectLst/>
        </p:spPr>
      </p:pic>
    </p:spTree>
    <p:extLst>
      <p:ext uri="{BB962C8B-B14F-4D97-AF65-F5344CB8AC3E}">
        <p14:creationId xmlns:p14="http://schemas.microsoft.com/office/powerpoint/2010/main" val="6524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Screenshot, Design enthält.&#10;&#10;Automatisch generierte Beschreibung">
            <a:extLst>
              <a:ext uri="{FF2B5EF4-FFF2-40B4-BE49-F238E27FC236}">
                <a16:creationId xmlns:a16="http://schemas.microsoft.com/office/drawing/2014/main" id="{5EEAF531-41FD-D5F7-8F56-76CA90BDCD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52" y="233650"/>
            <a:ext cx="8332595" cy="6249446"/>
          </a:xfrm>
        </p:spPr>
      </p:pic>
    </p:spTree>
    <p:extLst>
      <p:ext uri="{BB962C8B-B14F-4D97-AF65-F5344CB8AC3E}">
        <p14:creationId xmlns:p14="http://schemas.microsoft.com/office/powerpoint/2010/main" val="273959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Inhaltsplatzhalter 2">
            <a:extLst>
              <a:ext uri="{FF2B5EF4-FFF2-40B4-BE49-F238E27FC236}">
                <a16:creationId xmlns:a16="http://schemas.microsoft.com/office/drawing/2014/main" id="{F86E5796-4D4E-E97D-1F55-290B77747997}"/>
              </a:ext>
            </a:extLst>
          </p:cNvPr>
          <p:cNvSpPr>
            <a:spLocks noGrp="1"/>
          </p:cNvSpPr>
          <p:nvPr>
            <p:ph idx="1"/>
          </p:nvPr>
        </p:nvSpPr>
        <p:spPr>
          <a:xfrm>
            <a:off x="1712914" y="3070719"/>
            <a:ext cx="8955086" cy="2937969"/>
          </a:xfrm>
        </p:spPr>
        <p:txBody>
          <a:bodyPr>
            <a:normAutofit/>
          </a:bodyPr>
          <a:lstStyle/>
          <a:p>
            <a:pPr marL="0" indent="0" algn="ctr">
              <a:buNone/>
            </a:pPr>
            <a:r>
              <a:rPr lang="de-DE" sz="54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Was wir sehen und wie wir schauen beeinflussen unsere Reaktionen und Haltungen.</a:t>
            </a:r>
            <a:endParaRPr lang="de-DE" sz="5400">
              <a:solidFill>
                <a:schemeClr val="tx1">
                  <a:alpha val="80000"/>
                </a:schemeClr>
              </a:solidFill>
            </a:endParaRPr>
          </a:p>
        </p:txBody>
      </p:sp>
    </p:spTree>
    <p:extLst>
      <p:ext uri="{BB962C8B-B14F-4D97-AF65-F5344CB8AC3E}">
        <p14:creationId xmlns:p14="http://schemas.microsoft.com/office/powerpoint/2010/main" val="155655177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6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Text, Orgel, Nahaufnahme, Haut enthält.&#10;&#10;Automatisch generierte Beschreibung">
            <a:extLst>
              <a:ext uri="{FF2B5EF4-FFF2-40B4-BE49-F238E27FC236}">
                <a16:creationId xmlns:a16="http://schemas.microsoft.com/office/drawing/2014/main" id="{D8F3F174-1AB7-BDB6-D446-3A2A381751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2754" y="643467"/>
            <a:ext cx="4526491" cy="5571066"/>
          </a:xfrm>
          <a:prstGeom prst="rect">
            <a:avLst/>
          </a:prstGeom>
        </p:spPr>
      </p:pic>
    </p:spTree>
    <p:extLst>
      <p:ext uri="{BB962C8B-B14F-4D97-AF65-F5344CB8AC3E}">
        <p14:creationId xmlns:p14="http://schemas.microsoft.com/office/powerpoint/2010/main" val="3061909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Text, Muster, Kunst, Screenshot enthält.&#10;&#10;Automatisch generierte Beschreibung">
            <a:extLst>
              <a:ext uri="{FF2B5EF4-FFF2-40B4-BE49-F238E27FC236}">
                <a16:creationId xmlns:a16="http://schemas.microsoft.com/office/drawing/2014/main" id="{C349400C-48D1-0410-7891-72CD320230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2323" y="457200"/>
            <a:ext cx="3967353" cy="5943600"/>
          </a:xfrm>
          <a:prstGeom prst="rect">
            <a:avLst/>
          </a:prstGeom>
        </p:spPr>
      </p:pic>
    </p:spTree>
    <p:extLst>
      <p:ext uri="{BB962C8B-B14F-4D97-AF65-F5344CB8AC3E}">
        <p14:creationId xmlns:p14="http://schemas.microsoft.com/office/powerpoint/2010/main" val="2376682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fik 8" descr="Ein Bild, das Text, Cartoon, Säugetier, Katze enthält.&#10;&#10;Automatisch generierte Beschreibung">
            <a:extLst>
              <a:ext uri="{FF2B5EF4-FFF2-40B4-BE49-F238E27FC236}">
                <a16:creationId xmlns:a16="http://schemas.microsoft.com/office/drawing/2014/main" id="{743BF5E5-FFE5-A4E3-6591-1952AE4FB174}"/>
              </a:ext>
            </a:extLst>
          </p:cNvPr>
          <p:cNvPicPr>
            <a:picLocks noChangeAspect="1"/>
          </p:cNvPicPr>
          <p:nvPr/>
        </p:nvPicPr>
        <p:blipFill>
          <a:blip r:embed="rId2">
            <a:extLst>
              <a:ext uri="{28A0092B-C50C-407E-A947-70E740481C1C}">
                <a14:useLocalDpi xmlns:a14="http://schemas.microsoft.com/office/drawing/2010/main" val="0"/>
              </a:ext>
            </a:extLst>
          </a:blip>
          <a:srcRect r="1650"/>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5" name="Inhaltsplatzhalter 4" descr="Ein Bild, das Kleine bis mittelgroße Katzen, Katzen, Im Haus, Stuhl enthält.&#10;&#10;Automatisch generierte Beschreibung">
            <a:extLst>
              <a:ext uri="{FF2B5EF4-FFF2-40B4-BE49-F238E27FC236}">
                <a16:creationId xmlns:a16="http://schemas.microsoft.com/office/drawing/2014/main" id="{5B1C81EA-994E-5A7E-746A-06AC9A4F9CE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46" r="4" b="13544"/>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7" name="Grafik 6" descr="Ein Bild, das Text, Säugetier, Hund, Gelände enthält.&#10;&#10;Automatisch generierte Beschreibung">
            <a:extLst>
              <a:ext uri="{FF2B5EF4-FFF2-40B4-BE49-F238E27FC236}">
                <a16:creationId xmlns:a16="http://schemas.microsoft.com/office/drawing/2014/main" id="{52493A2A-0660-713A-5797-83E6A782ECCD}"/>
              </a:ext>
            </a:extLst>
          </p:cNvPr>
          <p:cNvPicPr>
            <a:picLocks noChangeAspect="1"/>
          </p:cNvPicPr>
          <p:nvPr/>
        </p:nvPicPr>
        <p:blipFill>
          <a:blip r:embed="rId4">
            <a:extLst>
              <a:ext uri="{28A0092B-C50C-407E-A947-70E740481C1C}">
                <a14:useLocalDpi xmlns:a14="http://schemas.microsoft.com/office/drawing/2010/main" val="0"/>
              </a:ext>
            </a:extLst>
          </a:blip>
          <a:srcRect t="10549" r="-4" b="1566"/>
          <a:stretch/>
        </p:blipFill>
        <p:spPr>
          <a:xfrm>
            <a:off x="8191500" y="103526"/>
            <a:ext cx="4000500" cy="3904882"/>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6" name="Group 15">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7" name="Freeform: Shape 16">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feld 1">
            <a:extLst>
              <a:ext uri="{FF2B5EF4-FFF2-40B4-BE49-F238E27FC236}">
                <a16:creationId xmlns:a16="http://schemas.microsoft.com/office/drawing/2014/main" id="{B67E7472-2BEC-A60E-D428-7E6572D6629B}"/>
              </a:ext>
            </a:extLst>
          </p:cNvPr>
          <p:cNvSpPr txBox="1"/>
          <p:nvPr/>
        </p:nvSpPr>
        <p:spPr>
          <a:xfrm>
            <a:off x="1303283" y="4698125"/>
            <a:ext cx="10053692" cy="1145554"/>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lang="en-US" sz="3200" b="1" dirty="0" err="1">
                <a:solidFill>
                  <a:schemeClr val="bg1">
                    <a:alpha val="80000"/>
                  </a:schemeClr>
                </a:solidFill>
              </a:rPr>
              <a:t>Selbstwahrnehmung</a:t>
            </a:r>
            <a:r>
              <a:rPr lang="en-US" sz="3200" b="1" dirty="0">
                <a:solidFill>
                  <a:schemeClr val="bg1">
                    <a:alpha val="80000"/>
                  </a:schemeClr>
                </a:solidFill>
              </a:rPr>
              <a:t> – </a:t>
            </a:r>
          </a:p>
          <a:p>
            <a:pPr indent="-228600" algn="ctr">
              <a:lnSpc>
                <a:spcPct val="90000"/>
              </a:lnSpc>
              <a:spcAft>
                <a:spcPts val="600"/>
              </a:spcAft>
              <a:buFont typeface="Arial" panose="020B0604020202020204" pitchFamily="34" charset="0"/>
              <a:buChar char="•"/>
            </a:pPr>
            <a:r>
              <a:rPr lang="en-US" sz="3200" b="1" dirty="0">
                <a:solidFill>
                  <a:schemeClr val="bg1">
                    <a:alpha val="80000"/>
                  </a:schemeClr>
                </a:solidFill>
              </a:rPr>
              <a:t>„</a:t>
            </a:r>
            <a:r>
              <a:rPr lang="en-US" sz="3200" b="1" i="1" dirty="0">
                <a:solidFill>
                  <a:schemeClr val="bg1">
                    <a:alpha val="80000"/>
                  </a:schemeClr>
                </a:solidFill>
              </a:rPr>
              <a:t>It‘s all in the mind…“</a:t>
            </a:r>
          </a:p>
        </p:txBody>
      </p:sp>
    </p:spTree>
    <p:extLst>
      <p:ext uri="{BB962C8B-B14F-4D97-AF65-F5344CB8AC3E}">
        <p14:creationId xmlns:p14="http://schemas.microsoft.com/office/powerpoint/2010/main" val="296698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Kind mit braunen Augen">
            <a:extLst>
              <a:ext uri="{FF2B5EF4-FFF2-40B4-BE49-F238E27FC236}">
                <a16:creationId xmlns:a16="http://schemas.microsoft.com/office/drawing/2014/main" id="{9BBDC40D-52B1-AB2B-48AF-2B7C46B8E870}"/>
              </a:ext>
            </a:extLst>
          </p:cNvPr>
          <p:cNvPicPr>
            <a:picLocks noChangeAspect="1"/>
          </p:cNvPicPr>
          <p:nvPr/>
        </p:nvPicPr>
        <p:blipFill>
          <a:blip r:embed="rId2"/>
          <a:srcRect l="31398" r="15943" b="-2"/>
          <a:stretch/>
        </p:blipFill>
        <p:spPr>
          <a:xfrm>
            <a:off x="-1" y="-2"/>
            <a:ext cx="5410198" cy="6858002"/>
          </a:xfrm>
          <a:prstGeom prst="rect">
            <a:avLst/>
          </a:prstGeom>
        </p:spPr>
      </p:pic>
      <p:sp useBgFill="1">
        <p:nvSpPr>
          <p:cNvPr id="24" name="Rectangle 2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A1952B0-231A-3005-92C6-57BD36B893C0}"/>
              </a:ext>
            </a:extLst>
          </p:cNvPr>
          <p:cNvSpPr>
            <a:spLocks noGrp="1"/>
          </p:cNvSpPr>
          <p:nvPr>
            <p:ph idx="1"/>
          </p:nvPr>
        </p:nvSpPr>
        <p:spPr>
          <a:xfrm>
            <a:off x="6115317" y="2743200"/>
            <a:ext cx="5247340" cy="3496878"/>
          </a:xfrm>
        </p:spPr>
        <p:txBody>
          <a:bodyPr anchor="ctr">
            <a:normAutofit/>
          </a:bodyPr>
          <a:lstStyle/>
          <a:p>
            <a:pPr marL="0" indent="0">
              <a:buNone/>
            </a:pPr>
            <a:r>
              <a:rPr lang="de-DE" sz="2000">
                <a:effectLst/>
                <a:latin typeface="Calibri" panose="020F0502020204030204" pitchFamily="34" charset="0"/>
                <a:ea typeface="Calibri" panose="020F0502020204030204" pitchFamily="34" charset="0"/>
                <a:cs typeface="Times New Roman" panose="02020603050405020304" pitchFamily="18" charset="0"/>
              </a:rPr>
              <a:t>Augen zu haben und sehen zu können sind Gottes Geschenke. </a:t>
            </a:r>
          </a:p>
          <a:p>
            <a:pPr marL="0" indent="0">
              <a:buNone/>
            </a:pPr>
            <a:endParaRPr lang="de-DE" sz="2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2934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2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4" descr="Ein Bild, das Menschliches Gesicht, Kleidung, Text, Poster enthält.&#10;&#10;Automatisch generierte Beschreibung">
            <a:extLst>
              <a:ext uri="{FF2B5EF4-FFF2-40B4-BE49-F238E27FC236}">
                <a16:creationId xmlns:a16="http://schemas.microsoft.com/office/drawing/2014/main" id="{D8B1B51B-A42B-D995-4590-68B44D303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035" y="818423"/>
            <a:ext cx="5129784" cy="5221154"/>
          </a:xfrm>
          <a:prstGeom prst="rect">
            <a:avLst/>
          </a:prstGeom>
        </p:spPr>
      </p:pic>
      <p:sp>
        <p:nvSpPr>
          <p:cNvPr id="15" name="Rectangle 1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Text, Menschliches Gesicht, Brille, Lächeln enthält.&#10;&#10;Automatisch generierte Beschreibung">
            <a:extLst>
              <a:ext uri="{FF2B5EF4-FFF2-40B4-BE49-F238E27FC236}">
                <a16:creationId xmlns:a16="http://schemas.microsoft.com/office/drawing/2014/main" id="{5BEA07E4-9FB6-E24C-DAF2-CE48D8B54D1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1180" y="908994"/>
            <a:ext cx="5129784" cy="5040012"/>
          </a:xfrm>
          <a:prstGeom prst="rect">
            <a:avLst/>
          </a:prstGeom>
        </p:spPr>
      </p:pic>
    </p:spTree>
    <p:extLst>
      <p:ext uri="{BB962C8B-B14F-4D97-AF65-F5344CB8AC3E}">
        <p14:creationId xmlns:p14="http://schemas.microsoft.com/office/powerpoint/2010/main" val="2386851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Text, Rad, Poster, Landfahrzeug enthält.&#10;&#10;Automatisch generierte Beschreibung">
            <a:extLst>
              <a:ext uri="{FF2B5EF4-FFF2-40B4-BE49-F238E27FC236}">
                <a16:creationId xmlns:a16="http://schemas.microsoft.com/office/drawing/2014/main" id="{DFC16BA8-38ED-6A84-E674-CD3825AAB0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6752" y="457200"/>
            <a:ext cx="5958496" cy="5943600"/>
          </a:xfrm>
          <a:prstGeom prst="rect">
            <a:avLst/>
          </a:prstGeom>
        </p:spPr>
      </p:pic>
    </p:spTree>
    <p:extLst>
      <p:ext uri="{BB962C8B-B14F-4D97-AF65-F5344CB8AC3E}">
        <p14:creationId xmlns:p14="http://schemas.microsoft.com/office/powerpoint/2010/main" val="4288378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 name="Inhaltsplatzhalter 2">
            <a:extLst>
              <a:ext uri="{FF2B5EF4-FFF2-40B4-BE49-F238E27FC236}">
                <a16:creationId xmlns:a16="http://schemas.microsoft.com/office/drawing/2014/main" id="{35FD601A-8350-6666-34B1-4C34608B4B24}"/>
              </a:ext>
            </a:extLst>
          </p:cNvPr>
          <p:cNvSpPr>
            <a:spLocks noGrp="1"/>
          </p:cNvSpPr>
          <p:nvPr>
            <p:ph idx="1"/>
          </p:nvPr>
        </p:nvSpPr>
        <p:spPr>
          <a:xfrm>
            <a:off x="5044967" y="1061545"/>
            <a:ext cx="6327884" cy="4612682"/>
          </a:xfrm>
        </p:spPr>
        <p:txBody>
          <a:bodyPr>
            <a:normAutofit/>
          </a:bodyPr>
          <a:lstStyle/>
          <a:p>
            <a:pPr marL="0" indent="0" algn="ctr">
              <a:buNone/>
            </a:pPr>
            <a:r>
              <a:rPr lang="de-DE" sz="54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Welche Brillen und Leuchten brauchen Christgläubigen, um anders zu leben in einer turbulenten Welt und Zeit?</a:t>
            </a:r>
            <a:endParaRPr lang="de-DE" sz="5400">
              <a:solidFill>
                <a:schemeClr val="tx1">
                  <a:alpha val="80000"/>
                </a:schemeClr>
              </a:solidFill>
            </a:endParaRPr>
          </a:p>
        </p:txBody>
      </p:sp>
    </p:spTree>
    <p:extLst>
      <p:ext uri="{BB962C8B-B14F-4D97-AF65-F5344CB8AC3E}">
        <p14:creationId xmlns:p14="http://schemas.microsoft.com/office/powerpoint/2010/main" val="599701856"/>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Kerze, Text, Screenshot, Flamme enthält.&#10;&#10;Automatisch generierte Beschreibung">
            <a:extLst>
              <a:ext uri="{FF2B5EF4-FFF2-40B4-BE49-F238E27FC236}">
                <a16:creationId xmlns:a16="http://schemas.microsoft.com/office/drawing/2014/main" id="{1F40C73C-5BE0-1D4E-E440-86EA081600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6433" y="742950"/>
            <a:ext cx="5372100" cy="5372100"/>
          </a:xfrm>
          <a:prstGeom prst="rect">
            <a:avLst/>
          </a:prstGeom>
        </p:spPr>
      </p:pic>
      <p:sp>
        <p:nvSpPr>
          <p:cNvPr id="12" name="Rectangle 11">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nhaltsplatzhalter 4" descr="Ein Bild, das Text, Buch, Schalentier, Wirbellose enthält.&#10;&#10;Automatisch generierte Beschreibung">
            <a:extLst>
              <a:ext uri="{FF2B5EF4-FFF2-40B4-BE49-F238E27FC236}">
                <a16:creationId xmlns:a16="http://schemas.microsoft.com/office/drawing/2014/main" id="{270B6367-6720-458D-F3F3-A82302641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89" y="643467"/>
            <a:ext cx="4456852" cy="5571066"/>
          </a:xfrm>
          <a:prstGeom prst="rect">
            <a:avLst/>
          </a:prstGeom>
        </p:spPr>
      </p:pic>
    </p:spTree>
    <p:extLst>
      <p:ext uri="{BB962C8B-B14F-4D97-AF65-F5344CB8AC3E}">
        <p14:creationId xmlns:p14="http://schemas.microsoft.com/office/powerpoint/2010/main" val="725538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Text, Kleidung, Mann, Person enthält.&#10;&#10;Automatisch generierte Beschreibung">
            <a:extLst>
              <a:ext uri="{FF2B5EF4-FFF2-40B4-BE49-F238E27FC236}">
                <a16:creationId xmlns:a16="http://schemas.microsoft.com/office/drawing/2014/main" id="{A6540807-EEDB-0779-7989-255B8E8DDA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9124" y="457200"/>
            <a:ext cx="4873752" cy="5943600"/>
          </a:xfrm>
          <a:prstGeom prst="rect">
            <a:avLst/>
          </a:prstGeom>
        </p:spPr>
      </p:pic>
    </p:spTree>
    <p:extLst>
      <p:ext uri="{BB962C8B-B14F-4D97-AF65-F5344CB8AC3E}">
        <p14:creationId xmlns:p14="http://schemas.microsoft.com/office/powerpoint/2010/main" val="2520099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nhaltsplatzhalter 4" descr="Ein Bild, das Text, Typografie enthält.&#10;&#10;Automatisch generierte Beschreibung">
            <a:extLst>
              <a:ext uri="{FF2B5EF4-FFF2-40B4-BE49-F238E27FC236}">
                <a16:creationId xmlns:a16="http://schemas.microsoft.com/office/drawing/2014/main" id="{4816E397-20B5-9A77-41AC-3CA324FA78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376" y="1459297"/>
            <a:ext cx="3343202" cy="3042313"/>
          </a:xfrm>
          <a:prstGeom prst="rect">
            <a:avLst/>
          </a:prstGeom>
        </p:spPr>
      </p:pic>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fik 6" descr="Ein Bild, das Text, Schrift, weiß, Design enthält.&#10;&#10;Automatisch generierte Beschreibung">
            <a:extLst>
              <a:ext uri="{FF2B5EF4-FFF2-40B4-BE49-F238E27FC236}">
                <a16:creationId xmlns:a16="http://schemas.microsoft.com/office/drawing/2014/main" id="{7D4F8BB6-D31A-A9D5-40B3-89ADFF336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244" y="1899709"/>
            <a:ext cx="6020730" cy="3597753"/>
          </a:xfrm>
          <a:prstGeom prst="rect">
            <a:avLst/>
          </a:prstGeom>
        </p:spPr>
      </p:pic>
    </p:spTree>
    <p:extLst>
      <p:ext uri="{BB962C8B-B14F-4D97-AF65-F5344CB8AC3E}">
        <p14:creationId xmlns:p14="http://schemas.microsoft.com/office/powerpoint/2010/main" val="2039510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Glas, Behälter, Trinkgefäß, Text enthält.&#10;&#10;Automatisch generierte Beschreibung">
            <a:extLst>
              <a:ext uri="{FF2B5EF4-FFF2-40B4-BE49-F238E27FC236}">
                <a16:creationId xmlns:a16="http://schemas.microsoft.com/office/drawing/2014/main" id="{9444771B-5DE8-A483-EA2B-FF04BC162E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2488" y="643467"/>
            <a:ext cx="4066878" cy="5571066"/>
          </a:xfrm>
          <a:prstGeom prst="rect">
            <a:avLst/>
          </a:prstGeom>
        </p:spPr>
      </p:pic>
      <p:sp>
        <p:nvSpPr>
          <p:cNvPr id="16" name="Rectangle 15">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Text, Glas, Behälter, Trinkgefäß enthält.&#10;&#10;Automatisch generierte Beschreibung">
            <a:extLst>
              <a:ext uri="{FF2B5EF4-FFF2-40B4-BE49-F238E27FC236}">
                <a16:creationId xmlns:a16="http://schemas.microsoft.com/office/drawing/2014/main" id="{D8040086-C3F5-680B-04AA-2C73C7420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139" y="643467"/>
            <a:ext cx="4261865" cy="5571066"/>
          </a:xfrm>
          <a:prstGeom prst="rect">
            <a:avLst/>
          </a:prstGeom>
        </p:spPr>
      </p:pic>
    </p:spTree>
    <p:extLst>
      <p:ext uri="{BB962C8B-B14F-4D97-AF65-F5344CB8AC3E}">
        <p14:creationId xmlns:p14="http://schemas.microsoft.com/office/powerpoint/2010/main" val="1513665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F227B-7994-0BFB-253E-C50D4060ADD5}"/>
              </a:ext>
            </a:extLst>
          </p:cNvPr>
          <p:cNvSpPr>
            <a:spLocks noGrp="1"/>
          </p:cNvSpPr>
          <p:nvPr>
            <p:ph type="title"/>
          </p:nvPr>
        </p:nvSpPr>
        <p:spPr>
          <a:xfrm>
            <a:off x="838200" y="136525"/>
            <a:ext cx="10515600" cy="1325563"/>
          </a:xfrm>
        </p:spPr>
        <p:txBody>
          <a:bodyPr>
            <a:normAutofit/>
          </a:bodyPr>
          <a:lstStyle/>
          <a:p>
            <a:pPr algn="ctr"/>
            <a:r>
              <a:rPr lang="de-DE"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 Lampe des Leibes ist das Auge</a:t>
            </a:r>
            <a:br>
              <a:rPr lang="de-DE"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de-DE" sz="2700" b="1" kern="0" dirty="0">
                <a:effectLst/>
                <a:latin typeface="Calibri" panose="020F0502020204030204" pitchFamily="34" charset="0"/>
                <a:ea typeface="Calibri" panose="020F0502020204030204" pitchFamily="34" charset="0"/>
                <a:cs typeface="Calibri" panose="020F0502020204030204" pitchFamily="34" charset="0"/>
              </a:rPr>
              <a:t>Gleichnis vom Auge (</a:t>
            </a:r>
            <a:r>
              <a:rPr lang="de-DE" sz="2700" b="1" kern="0" dirty="0" err="1">
                <a:effectLst/>
                <a:latin typeface="Calibri" panose="020F0502020204030204" pitchFamily="34" charset="0"/>
                <a:ea typeface="Calibri" panose="020F0502020204030204" pitchFamily="34" charset="0"/>
                <a:cs typeface="Calibri" panose="020F0502020204030204" pitchFamily="34" charset="0"/>
              </a:rPr>
              <a:t>Lk</a:t>
            </a:r>
            <a:r>
              <a:rPr lang="de-DE" sz="2700" b="1" kern="0" dirty="0">
                <a:effectLst/>
                <a:latin typeface="Calibri" panose="020F0502020204030204" pitchFamily="34" charset="0"/>
                <a:ea typeface="Calibri" panose="020F0502020204030204" pitchFamily="34" charset="0"/>
                <a:cs typeface="Calibri" panose="020F0502020204030204" pitchFamily="34" charset="0"/>
              </a:rPr>
              <a:t> 11,33-36; par. </a:t>
            </a:r>
            <a:r>
              <a:rPr lang="de-DE" sz="2700" b="1" kern="100" dirty="0">
                <a:effectLst/>
                <a:latin typeface="Calibri" panose="020F0502020204030204" pitchFamily="34" charset="0"/>
                <a:ea typeface="Calibri" panose="020F0502020204030204" pitchFamily="34" charset="0"/>
                <a:cs typeface="Times New Roman" panose="02020603050405020304" pitchFamily="18" charset="0"/>
              </a:rPr>
              <a:t>Matt 6,22-23)</a:t>
            </a:r>
            <a:endParaRPr lang="de-DE" sz="2700" b="1" dirty="0"/>
          </a:p>
        </p:txBody>
      </p:sp>
      <p:sp>
        <p:nvSpPr>
          <p:cNvPr id="3" name="Inhaltsplatzhalter 2">
            <a:extLst>
              <a:ext uri="{FF2B5EF4-FFF2-40B4-BE49-F238E27FC236}">
                <a16:creationId xmlns:a16="http://schemas.microsoft.com/office/drawing/2014/main" id="{B4D575B1-BD48-B254-3257-3D2C7A48FC5C}"/>
              </a:ext>
            </a:extLst>
          </p:cNvPr>
          <p:cNvSpPr>
            <a:spLocks noGrp="1"/>
          </p:cNvSpPr>
          <p:nvPr>
            <p:ph idx="1"/>
          </p:nvPr>
        </p:nvSpPr>
        <p:spPr>
          <a:xfrm>
            <a:off x="399288" y="1624457"/>
            <a:ext cx="11393424" cy="4675759"/>
          </a:xfrm>
        </p:spPr>
        <p:txBody>
          <a:bodyPr>
            <a:normAutofit/>
          </a:bodyPr>
          <a:lstStyle/>
          <a:p>
            <a:r>
              <a:rPr lang="de-DE" sz="2400" i="1" dirty="0">
                <a:effectLst/>
                <a:latin typeface="Calibri" panose="020F0502020204030204" pitchFamily="34" charset="0"/>
                <a:ea typeface="Calibri" panose="020F0502020204030204" pitchFamily="34" charset="0"/>
                <a:cs typeface="Times New Roman" panose="02020603050405020304" pitchFamily="18" charset="0"/>
              </a:rPr>
              <a:t>Anhand von </a:t>
            </a:r>
            <a:r>
              <a:rPr lang="de-DE" sz="2400" b="1" i="1" dirty="0">
                <a:effectLst/>
                <a:latin typeface="Calibri" panose="020F0502020204030204" pitchFamily="34" charset="0"/>
                <a:ea typeface="Calibri" panose="020F0502020204030204" pitchFamily="34" charset="0"/>
                <a:cs typeface="Times New Roman" panose="02020603050405020304" pitchFamily="18" charset="0"/>
              </a:rPr>
              <a:t>Lukas 11,33-36</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suchen wir das Licht, um unsere Sehbehinderung in einer dunklen Welt zu beleuchten. </a:t>
            </a:r>
          </a:p>
          <a:p>
            <a:r>
              <a:rPr lang="de-DE" sz="2400" b="1" kern="0" dirty="0">
                <a:effectLst/>
                <a:highlight>
                  <a:srgbClr val="00FFFF"/>
                </a:highlight>
                <a:latin typeface="Calibri" panose="020F0502020204030204" pitchFamily="34" charset="0"/>
                <a:ea typeface="Calibri" panose="020F0502020204030204" pitchFamily="34" charset="0"/>
              </a:rPr>
              <a:t>Luk 11,33-36 </a:t>
            </a:r>
            <a:r>
              <a:rPr lang="de-DE" sz="2400" b="1" kern="0" dirty="0">
                <a:effectLst/>
                <a:latin typeface="Calibri" panose="020F0502020204030204" pitchFamily="34" charset="0"/>
                <a:ea typeface="Calibri" panose="020F0502020204030204" pitchFamily="34" charset="0"/>
              </a:rPr>
              <a:t>=</a:t>
            </a:r>
            <a:r>
              <a:rPr lang="de-DE" sz="2400" kern="0" baseline="30000" dirty="0">
                <a:effectLst/>
                <a:latin typeface="Calibri" panose="020F0502020204030204" pitchFamily="34" charset="0"/>
                <a:ea typeface="Calibri" panose="020F0502020204030204" pitchFamily="34" charset="0"/>
              </a:rPr>
              <a:t> 33 </a:t>
            </a:r>
            <a:r>
              <a:rPr lang="de-DE" sz="2400" kern="0" dirty="0">
                <a:effectLst/>
                <a:latin typeface="Calibri" panose="020F0502020204030204" pitchFamily="34" charset="0"/>
                <a:ea typeface="Calibri" panose="020F0502020204030204" pitchFamily="34" charset="0"/>
              </a:rPr>
              <a:t>Niemand aber, der eine Leuchte angezündet hat, stellt sie ins Versteck, auch nicht unter den Scheffel, sondern auf das Lampengestell, damit die Hereinkommenden den Schein sehen. </a:t>
            </a:r>
            <a:r>
              <a:rPr lang="de-DE" sz="2400" kern="0" baseline="30000" dirty="0">
                <a:effectLst/>
                <a:highlight>
                  <a:srgbClr val="C0C0C0"/>
                </a:highlight>
                <a:latin typeface="Calibri" panose="020F0502020204030204" pitchFamily="34" charset="0"/>
                <a:ea typeface="Calibri" panose="020F0502020204030204" pitchFamily="34" charset="0"/>
              </a:rPr>
              <a:t>34 </a:t>
            </a:r>
            <a:r>
              <a:rPr lang="de-DE" sz="2400" b="1" kern="0" dirty="0">
                <a:effectLst/>
                <a:highlight>
                  <a:srgbClr val="C0C0C0"/>
                </a:highlight>
                <a:latin typeface="Calibri" panose="020F0502020204030204" pitchFamily="34" charset="0"/>
                <a:ea typeface="Calibri" panose="020F0502020204030204" pitchFamily="34" charset="0"/>
              </a:rPr>
              <a:t>Die Leuchte des Leibes ist dein Auge; wenn dein Auge lauter ist, so ist auch dein ganzer Leib licht; wenn es aber böse ist, so ist auch dein Leib finster. </a:t>
            </a:r>
            <a:r>
              <a:rPr lang="de-DE" sz="2400" b="1" kern="0" baseline="30000" dirty="0">
                <a:effectLst/>
                <a:highlight>
                  <a:srgbClr val="C0C0C0"/>
                </a:highlight>
                <a:latin typeface="Calibri" panose="020F0502020204030204" pitchFamily="34" charset="0"/>
                <a:ea typeface="Calibri" panose="020F0502020204030204" pitchFamily="34" charset="0"/>
              </a:rPr>
              <a:t>35 </a:t>
            </a:r>
            <a:r>
              <a:rPr lang="de-DE" sz="2400" b="1" kern="0" dirty="0">
                <a:effectLst/>
                <a:highlight>
                  <a:srgbClr val="C0C0C0"/>
                </a:highlight>
                <a:latin typeface="Calibri" panose="020F0502020204030204" pitchFamily="34" charset="0"/>
                <a:ea typeface="Calibri" panose="020F0502020204030204" pitchFamily="34" charset="0"/>
              </a:rPr>
              <a:t>Sieh nun zu, dass das Licht, welches in dir ist, nicht Finsternis ist. </a:t>
            </a:r>
            <a:r>
              <a:rPr lang="de-DE" sz="2400" b="1" kern="0" baseline="30000" dirty="0">
                <a:effectLst/>
                <a:highlight>
                  <a:srgbClr val="C0C0C0"/>
                </a:highlight>
                <a:latin typeface="Calibri" panose="020F0502020204030204" pitchFamily="34" charset="0"/>
                <a:ea typeface="Calibri" panose="020F0502020204030204" pitchFamily="34" charset="0"/>
              </a:rPr>
              <a:t>36 </a:t>
            </a:r>
            <a:r>
              <a:rPr lang="de-DE" sz="2400" b="1" kern="0" dirty="0">
                <a:solidFill>
                  <a:srgbClr val="C00000"/>
                </a:solidFill>
                <a:effectLst/>
                <a:highlight>
                  <a:srgbClr val="C0C0C0"/>
                </a:highlight>
                <a:latin typeface="Calibri" panose="020F0502020204030204" pitchFamily="34" charset="0"/>
                <a:ea typeface="Calibri" panose="020F0502020204030204" pitchFamily="34" charset="0"/>
              </a:rPr>
              <a:t>Wenn nun dein ganzer Leib licht ist und keinen finsteren Teil hat, so wird er ganz licht sein, wie wenn die Leuchte mit ihrem Strahl dich beleuchtet</a:t>
            </a:r>
            <a:r>
              <a:rPr lang="de-DE" sz="2400" b="1" kern="0" dirty="0">
                <a:effectLst/>
                <a:latin typeface="Calibri" panose="020F0502020204030204" pitchFamily="34" charset="0"/>
                <a:ea typeface="Calibri" panose="020F0502020204030204" pitchFamily="34" charset="0"/>
              </a:rPr>
              <a:t>.</a:t>
            </a:r>
            <a:endParaRPr lang="de-DE" sz="2400" b="1" kern="0" dirty="0">
              <a:latin typeface="Calibri" panose="020F0502020204030204" pitchFamily="34" charset="0"/>
              <a:ea typeface="Calibri" panose="020F0502020204030204" pitchFamily="34" charset="0"/>
              <a:cs typeface="Times New Roman" panose="02020603050405020304" pitchFamily="18" charset="0"/>
            </a:endParaRPr>
          </a:p>
          <a:p>
            <a:r>
              <a:rPr lang="de-DE" sz="2400" b="1" kern="0" dirty="0">
                <a:effectLst/>
                <a:highlight>
                  <a:srgbClr val="00FFFF"/>
                </a:highlight>
                <a:latin typeface="Calibri" panose="020F0502020204030204" pitchFamily="34" charset="0"/>
                <a:ea typeface="Calibri" panose="020F0502020204030204" pitchFamily="34" charset="0"/>
              </a:rPr>
              <a:t>Matt 6,22-23 </a:t>
            </a:r>
            <a:r>
              <a:rPr lang="de-DE" sz="2400" b="1" kern="0" dirty="0">
                <a:effectLst/>
                <a:latin typeface="Calibri" panose="020F0502020204030204" pitchFamily="34" charset="0"/>
                <a:ea typeface="Calibri" panose="020F0502020204030204" pitchFamily="34" charset="0"/>
              </a:rPr>
              <a:t>=</a:t>
            </a:r>
            <a:r>
              <a:rPr lang="de-DE" sz="2400" kern="0" dirty="0">
                <a:effectLst/>
                <a:latin typeface="Calibri" panose="020F0502020204030204" pitchFamily="34" charset="0"/>
                <a:ea typeface="Calibri" panose="020F0502020204030204" pitchFamily="34" charset="0"/>
              </a:rPr>
              <a:t> </a:t>
            </a:r>
            <a:r>
              <a:rPr lang="de-DE" sz="2400" kern="0" baseline="30000" dirty="0">
                <a:effectLst/>
                <a:latin typeface="Calibri" panose="020F0502020204030204" pitchFamily="34" charset="0"/>
                <a:ea typeface="Calibri" panose="020F0502020204030204" pitchFamily="34" charset="0"/>
              </a:rPr>
              <a:t>22 </a:t>
            </a:r>
            <a:r>
              <a:rPr lang="de-DE" sz="2400" kern="0" dirty="0">
                <a:effectLst/>
                <a:latin typeface="Calibri" panose="020F0502020204030204" pitchFamily="34" charset="0"/>
                <a:ea typeface="Calibri" panose="020F0502020204030204" pitchFamily="34" charset="0"/>
              </a:rPr>
              <a:t>Die Lampe des Leibes ist das </a:t>
            </a:r>
            <a:r>
              <a:rPr lang="de-DE" sz="2400" kern="0" dirty="0">
                <a:solidFill>
                  <a:srgbClr val="000000"/>
                </a:solidFill>
                <a:effectLst/>
                <a:latin typeface="Calibri" panose="020F0502020204030204" pitchFamily="34" charset="0"/>
                <a:ea typeface="Calibri" panose="020F0502020204030204" pitchFamily="34" charset="0"/>
              </a:rPr>
              <a:t>Auge</a:t>
            </a:r>
            <a:r>
              <a:rPr lang="de-DE" sz="2400" kern="0" dirty="0">
                <a:effectLst/>
                <a:latin typeface="Calibri" panose="020F0502020204030204" pitchFamily="34" charset="0"/>
                <a:ea typeface="Calibri" panose="020F0502020204030204" pitchFamily="34" charset="0"/>
              </a:rPr>
              <a:t>; wenn nun dein </a:t>
            </a:r>
            <a:r>
              <a:rPr lang="de-DE" sz="2400" kern="0" dirty="0">
                <a:solidFill>
                  <a:srgbClr val="000000"/>
                </a:solidFill>
                <a:effectLst/>
                <a:latin typeface="Calibri" panose="020F0502020204030204" pitchFamily="34" charset="0"/>
                <a:ea typeface="Calibri" panose="020F0502020204030204" pitchFamily="34" charset="0"/>
              </a:rPr>
              <a:t>Auge</a:t>
            </a:r>
            <a:r>
              <a:rPr lang="de-DE" sz="2400" kern="0" dirty="0">
                <a:effectLst/>
                <a:latin typeface="Calibri" panose="020F0502020204030204" pitchFamily="34" charset="0"/>
                <a:ea typeface="Calibri" panose="020F0502020204030204" pitchFamily="34" charset="0"/>
              </a:rPr>
              <a:t> klar ist, so wird dein ganzer Leib licht sein; </a:t>
            </a:r>
            <a:r>
              <a:rPr lang="de-DE" sz="2400" kern="0" baseline="30000" dirty="0">
                <a:effectLst/>
                <a:latin typeface="Calibri" panose="020F0502020204030204" pitchFamily="34" charset="0"/>
                <a:ea typeface="Calibri" panose="020F0502020204030204" pitchFamily="34" charset="0"/>
              </a:rPr>
              <a:t>23 </a:t>
            </a:r>
            <a:r>
              <a:rPr lang="de-DE" sz="2400" kern="0" dirty="0">
                <a:effectLst/>
                <a:latin typeface="Calibri" panose="020F0502020204030204" pitchFamily="34" charset="0"/>
                <a:ea typeface="Calibri" panose="020F0502020204030204" pitchFamily="34" charset="0"/>
              </a:rPr>
              <a:t>wenn aber dein </a:t>
            </a:r>
            <a:r>
              <a:rPr lang="de-DE" sz="2400" kern="0" dirty="0">
                <a:solidFill>
                  <a:srgbClr val="000000"/>
                </a:solidFill>
                <a:effectLst/>
                <a:latin typeface="Calibri" panose="020F0502020204030204" pitchFamily="34" charset="0"/>
                <a:ea typeface="Calibri" panose="020F0502020204030204" pitchFamily="34" charset="0"/>
              </a:rPr>
              <a:t>Auge</a:t>
            </a:r>
            <a:r>
              <a:rPr lang="de-DE" sz="2400" kern="0" dirty="0">
                <a:effectLst/>
                <a:latin typeface="Calibri" panose="020F0502020204030204" pitchFamily="34" charset="0"/>
                <a:ea typeface="Calibri" panose="020F0502020204030204" pitchFamily="34" charset="0"/>
              </a:rPr>
              <a:t> böse ist, so wird dein ganzer Leib finster sein. Wenn nun das Licht, das in dir ist, Finsternis ist, wie groß die Finsternis!</a:t>
            </a:r>
            <a:endParaRPr lang="de-DE" sz="3600" dirty="0"/>
          </a:p>
        </p:txBody>
      </p:sp>
      <p:pic>
        <p:nvPicPr>
          <p:cNvPr id="5" name="Grafik 4" descr="Taschenlampe mit einfarbiger Füllung">
            <a:extLst>
              <a:ext uri="{FF2B5EF4-FFF2-40B4-BE49-F238E27FC236}">
                <a16:creationId xmlns:a16="http://schemas.microsoft.com/office/drawing/2014/main" id="{0C6D2A5D-0507-0E6A-A56E-53E78B62C3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876" y="342106"/>
            <a:ext cx="914400" cy="914400"/>
          </a:xfrm>
          <a:prstGeom prst="rect">
            <a:avLst/>
          </a:prstGeom>
        </p:spPr>
      </p:pic>
    </p:spTree>
    <p:extLst>
      <p:ext uri="{BB962C8B-B14F-4D97-AF65-F5344CB8AC3E}">
        <p14:creationId xmlns:p14="http://schemas.microsoft.com/office/powerpoint/2010/main" val="1417643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B2AEAC8-A78C-F87C-15F5-19DE9D20499B}"/>
              </a:ext>
            </a:extLst>
          </p:cNvPr>
          <p:cNvSpPr>
            <a:spLocks noGrp="1"/>
          </p:cNvSpPr>
          <p:nvPr>
            <p:ph idx="1"/>
          </p:nvPr>
        </p:nvSpPr>
        <p:spPr>
          <a:xfrm>
            <a:off x="374904" y="320040"/>
            <a:ext cx="11420856" cy="6254496"/>
          </a:xfrm>
        </p:spPr>
        <p:txBody>
          <a:bodyPr>
            <a:normAutofit/>
          </a:bodyPr>
          <a:lstStyle/>
          <a:p>
            <a:r>
              <a:rPr lang="de-DE" dirty="0">
                <a:latin typeface="Calibri" panose="020F0502020204030204" pitchFamily="34" charset="0"/>
                <a:cs typeface="Calibri" panose="020F0502020204030204" pitchFamily="34" charset="0"/>
              </a:rPr>
              <a:t>Die Lampe ist das Objekt, sodass </a:t>
            </a:r>
            <a:r>
              <a:rPr lang="de-DE" b="1" dirty="0">
                <a:latin typeface="Calibri" panose="020F0502020204030204" pitchFamily="34" charset="0"/>
                <a:cs typeface="Calibri" panose="020F0502020204030204" pitchFamily="34" charset="0"/>
              </a:rPr>
              <a:t>der Schwerpunkt mehr auf der Tätigkeit der Person </a:t>
            </a:r>
            <a:r>
              <a:rPr lang="de-DE" dirty="0">
                <a:latin typeface="Calibri" panose="020F0502020204030204" pitchFamily="34" charset="0"/>
                <a:cs typeface="Calibri" panose="020F0502020204030204" pitchFamily="34" charset="0"/>
              </a:rPr>
              <a:t>liegt, die für die Beleuchtung verantwortlich ist</a:t>
            </a:r>
          </a:p>
          <a:p>
            <a:r>
              <a:rPr lang="de-DE" dirty="0">
                <a:latin typeface="Calibri" panose="020F0502020204030204" pitchFamily="34" charset="0"/>
                <a:cs typeface="Calibri" panose="020F0502020204030204" pitchFamily="34" charset="0"/>
              </a:rPr>
              <a:t>Es heißt, dass dem Körper Licht </a:t>
            </a:r>
            <a:r>
              <a:rPr lang="de-DE" b="1" dirty="0">
                <a:latin typeface="Calibri" panose="020F0502020204030204" pitchFamily="34" charset="0"/>
                <a:cs typeface="Calibri" panose="020F0502020204030204" pitchFamily="34" charset="0"/>
              </a:rPr>
              <a:t>durch das Auge </a:t>
            </a:r>
            <a:r>
              <a:rPr lang="de-DE" dirty="0">
                <a:latin typeface="Calibri" panose="020F0502020204030204" pitchFamily="34" charset="0"/>
                <a:cs typeface="Calibri" panose="020F0502020204030204" pitchFamily="34" charset="0"/>
              </a:rPr>
              <a:t>gegeben wird, das </a:t>
            </a:r>
            <a:r>
              <a:rPr lang="de-DE" b="1" dirty="0">
                <a:latin typeface="Calibri" panose="020F0502020204030204" pitchFamily="34" charset="0"/>
                <a:cs typeface="Calibri" panose="020F0502020204030204" pitchFamily="34" charset="0"/>
              </a:rPr>
              <a:t>als Lampe für das Innere </a:t>
            </a:r>
            <a:r>
              <a:rPr lang="de-DE" dirty="0">
                <a:latin typeface="Calibri" panose="020F0502020204030204" pitchFamily="34" charset="0"/>
                <a:cs typeface="Calibri" panose="020F0502020204030204" pitchFamily="34" charset="0"/>
              </a:rPr>
              <a:t>fungiert, in dem Sinne, dass Licht durch es in den Körper eindringt; Man geht davon aus, dass das Auge Licht von außerhalb des Körpers empfängt</a:t>
            </a:r>
          </a:p>
          <a:p>
            <a:r>
              <a:rPr lang="de-DE" dirty="0">
                <a:latin typeface="Calibri" panose="020F0502020204030204" pitchFamily="34" charset="0"/>
                <a:cs typeface="Calibri" panose="020F0502020204030204" pitchFamily="34" charset="0"/>
              </a:rPr>
              <a:t>Wenn </a:t>
            </a:r>
            <a:r>
              <a:rPr lang="de-DE" b="1" dirty="0">
                <a:latin typeface="Calibri" panose="020F0502020204030204" pitchFamily="34" charset="0"/>
                <a:cs typeface="Calibri" panose="020F0502020204030204" pitchFamily="34" charset="0"/>
              </a:rPr>
              <a:t>das Auge gesund ist </a:t>
            </a:r>
            <a:r>
              <a:rPr lang="de-DE" dirty="0">
                <a:latin typeface="Calibri" panose="020F0502020204030204" pitchFamily="34" charset="0"/>
                <a:cs typeface="Calibri" panose="020F0502020204030204" pitchFamily="34" charset="0"/>
              </a:rPr>
              <a:t>und Licht durchlässt, wenn der Mensch also zielstrebig für das Licht des Evangeliums empfänglich ist, dann wird </a:t>
            </a:r>
            <a:r>
              <a:rPr lang="de-DE" b="1" dirty="0">
                <a:latin typeface="Calibri" panose="020F0502020204030204" pitchFamily="34" charset="0"/>
                <a:cs typeface="Calibri" panose="020F0502020204030204" pitchFamily="34" charset="0"/>
              </a:rPr>
              <a:t>sein ganzes Wesen mit Licht erfüllt </a:t>
            </a:r>
            <a:r>
              <a:rPr lang="de-DE" dirty="0">
                <a:latin typeface="Calibri" panose="020F0502020204030204" pitchFamily="34" charset="0"/>
                <a:cs typeface="Calibri" panose="020F0502020204030204" pitchFamily="34" charset="0"/>
              </a:rPr>
              <a:t>sein</a:t>
            </a:r>
          </a:p>
          <a:p>
            <a:r>
              <a:rPr lang="de-DE" dirty="0">
                <a:latin typeface="Calibri" panose="020F0502020204030204" pitchFamily="34" charset="0"/>
                <a:cs typeface="Calibri" panose="020F0502020204030204" pitchFamily="34" charset="0"/>
              </a:rPr>
              <a:t>Den Zuhörern wird geboten, </a:t>
            </a:r>
            <a:r>
              <a:rPr lang="de-DE" b="1" dirty="0">
                <a:latin typeface="Calibri" panose="020F0502020204030204" pitchFamily="34" charset="0"/>
                <a:cs typeface="Calibri" panose="020F0502020204030204" pitchFamily="34" charset="0"/>
              </a:rPr>
              <a:t>zu prüfen</a:t>
            </a:r>
            <a:r>
              <a:rPr lang="de-DE" dirty="0">
                <a:latin typeface="Calibri" panose="020F0502020204030204" pitchFamily="34" charset="0"/>
                <a:cs typeface="Calibri" panose="020F0502020204030204" pitchFamily="34" charset="0"/>
              </a:rPr>
              <a:t>, ob das, was sie für Licht halten, wirklich Dunkelheit ist</a:t>
            </a:r>
          </a:p>
          <a:p>
            <a:r>
              <a:rPr lang="de-DE" dirty="0">
                <a:latin typeface="Calibri" panose="020F0502020204030204" pitchFamily="34" charset="0"/>
                <a:cs typeface="Calibri" panose="020F0502020204030204" pitchFamily="34" charset="0"/>
              </a:rPr>
              <a:t>„Wenn </a:t>
            </a:r>
            <a:r>
              <a:rPr lang="de-DE" b="1" dirty="0">
                <a:latin typeface="Calibri" panose="020F0502020204030204" pitchFamily="34" charset="0"/>
                <a:cs typeface="Calibri" panose="020F0502020204030204" pitchFamily="34" charset="0"/>
              </a:rPr>
              <a:t>das Herz wirklich lichtaufnahmefähig ist</a:t>
            </a:r>
            <a:r>
              <a:rPr lang="de-DE" dirty="0">
                <a:latin typeface="Calibri" panose="020F0502020204030204" pitchFamily="34" charset="0"/>
                <a:cs typeface="Calibri" panose="020F0502020204030204" pitchFamily="34" charset="0"/>
              </a:rPr>
              <a:t>, wird es das Licht des wahren Lichts empfangen, wenn es scheint, das heißt von Christus“ (Jes. 60,1). </a:t>
            </a:r>
          </a:p>
          <a:p>
            <a:endParaRPr lang="de-DE" dirty="0"/>
          </a:p>
        </p:txBody>
      </p:sp>
    </p:spTree>
    <p:extLst>
      <p:ext uri="{BB962C8B-B14F-4D97-AF65-F5344CB8AC3E}">
        <p14:creationId xmlns:p14="http://schemas.microsoft.com/office/powerpoint/2010/main" val="929871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fik 1" descr="Ein Bild, das Text, Poster, Schrift, Buch enthält.&#10;&#10;Automatisch generierte Beschreibung">
            <a:extLst>
              <a:ext uri="{FF2B5EF4-FFF2-40B4-BE49-F238E27FC236}">
                <a16:creationId xmlns:a16="http://schemas.microsoft.com/office/drawing/2014/main" id="{850CB54D-7FD8-A36E-772C-D3063344C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0800" y="224496"/>
            <a:ext cx="4763074" cy="6165793"/>
          </a:xfrm>
          <a:prstGeom prst="rect">
            <a:avLst/>
          </a:prstGeom>
        </p:spPr>
      </p:pic>
      <p:grpSp>
        <p:nvGrpSpPr>
          <p:cNvPr id="9" name="Group 8">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12900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Poster, Flyer, Buch enthält.&#10;&#10;Automatisch generierte Beschreibung">
            <a:extLst>
              <a:ext uri="{FF2B5EF4-FFF2-40B4-BE49-F238E27FC236}">
                <a16:creationId xmlns:a16="http://schemas.microsoft.com/office/drawing/2014/main" id="{C2164A9C-1243-4804-5DB6-47A5A7D9D38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6084"/>
          <a:stretch/>
        </p:blipFill>
        <p:spPr>
          <a:xfrm>
            <a:off x="6242637" y="1577198"/>
            <a:ext cx="5702736" cy="2409586"/>
          </a:xfrm>
        </p:spPr>
      </p:pic>
      <p:pic>
        <p:nvPicPr>
          <p:cNvPr id="7" name="Grafik 6" descr="Ein Bild, das Text, Entwurf, Zeichnung, Poster enthält.&#10;&#10;Automatisch generierte Beschreibung">
            <a:extLst>
              <a:ext uri="{FF2B5EF4-FFF2-40B4-BE49-F238E27FC236}">
                <a16:creationId xmlns:a16="http://schemas.microsoft.com/office/drawing/2014/main" id="{5D0A25CB-31DE-DEB4-304A-B1FFDF911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95" y="270856"/>
            <a:ext cx="5864768" cy="5864768"/>
          </a:xfrm>
          <a:prstGeom prst="rect">
            <a:avLst/>
          </a:prstGeom>
        </p:spPr>
      </p:pic>
    </p:spTree>
    <p:extLst>
      <p:ext uri="{BB962C8B-B14F-4D97-AF65-F5344CB8AC3E}">
        <p14:creationId xmlns:p14="http://schemas.microsoft.com/office/powerpoint/2010/main" val="7426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nhaltsplatzhalter 4" descr="Ein Bild, das Wasservögel, draußen, Wasser, Möwe enthält.&#10;&#10;Automatisch generierte Beschreibung">
            <a:extLst>
              <a:ext uri="{FF2B5EF4-FFF2-40B4-BE49-F238E27FC236}">
                <a16:creationId xmlns:a16="http://schemas.microsoft.com/office/drawing/2014/main" id="{3C313760-0753-3CEC-0DCE-8EDDBEABD1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687" r="3440"/>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0" name="Group 9">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1" name="Freeform: Shape 10">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5" name="Freeform: Shape 14">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extfeld 1">
            <a:extLst>
              <a:ext uri="{FF2B5EF4-FFF2-40B4-BE49-F238E27FC236}">
                <a16:creationId xmlns:a16="http://schemas.microsoft.com/office/drawing/2014/main" id="{EBBBD872-4588-4790-9A07-404984E6D2FE}"/>
              </a:ext>
            </a:extLst>
          </p:cNvPr>
          <p:cNvSpPr txBox="1"/>
          <p:nvPr/>
        </p:nvSpPr>
        <p:spPr>
          <a:xfrm rot="10800000">
            <a:off x="1590348" y="346839"/>
            <a:ext cx="923330" cy="6159063"/>
          </a:xfrm>
          <a:prstGeom prst="rect">
            <a:avLst/>
          </a:prstGeom>
          <a:noFill/>
        </p:spPr>
        <p:txBody>
          <a:bodyPr vert="vert270" wrap="square" rtlCol="0">
            <a:spAutoFit/>
          </a:bodyPr>
          <a:lstStyle/>
          <a:p>
            <a:r>
              <a:rPr lang="de-DE" sz="4800" b="1" dirty="0">
                <a:solidFill>
                  <a:schemeClr val="bg1"/>
                </a:solidFill>
              </a:rPr>
              <a:t>Perspektivwechsel</a:t>
            </a:r>
          </a:p>
        </p:txBody>
      </p:sp>
    </p:spTree>
    <p:extLst>
      <p:ext uri="{BB962C8B-B14F-4D97-AF65-F5344CB8AC3E}">
        <p14:creationId xmlns:p14="http://schemas.microsoft.com/office/powerpoint/2010/main" val="3510484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fik 8" descr="Ein Bild, das Text, Person, Kleidung, Menschliches Gesicht enthält.&#10;&#10;Automatisch generierte Beschreibung">
            <a:extLst>
              <a:ext uri="{FF2B5EF4-FFF2-40B4-BE49-F238E27FC236}">
                <a16:creationId xmlns:a16="http://schemas.microsoft.com/office/drawing/2014/main" id="{80D7A8AC-AFE0-6394-AB10-E763F3C36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908" y="1112293"/>
            <a:ext cx="4633414" cy="4633414"/>
          </a:xfrm>
          <a:prstGeom prst="rect">
            <a:avLst/>
          </a:prstGeom>
        </p:spPr>
      </p:pic>
      <p:grpSp>
        <p:nvGrpSpPr>
          <p:cNvPr id="16" name="Group 15">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7"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78232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B0874-88B8-43D3-B0B6-C32F790F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FD067A-52BE-40EE-B7CA-391830B9A2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2561771"/>
            <a:chOff x="0" y="0"/>
            <a:chExt cx="12192000" cy="2561771"/>
          </a:xfrm>
        </p:grpSpPr>
        <p:sp>
          <p:nvSpPr>
            <p:cNvPr id="11" name="Freeform: Shape 10">
              <a:extLst>
                <a:ext uri="{FF2B5EF4-FFF2-40B4-BE49-F238E27FC236}">
                  <a16:creationId xmlns:a16="http://schemas.microsoft.com/office/drawing/2014/main" id="{1CDA7855-806B-4A02-9C19-24872E4D8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AFE70DE-5BEC-4E54-98D2-48C13E149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2561771"/>
            </a:xfrm>
            <a:custGeom>
              <a:avLst/>
              <a:gdLst>
                <a:gd name="connsiteX0" fmla="*/ 0 w 12192000"/>
                <a:gd name="connsiteY0" fmla="*/ 0 h 2561771"/>
                <a:gd name="connsiteX1" fmla="*/ 12192000 w 12192000"/>
                <a:gd name="connsiteY1" fmla="*/ 0 h 2561771"/>
                <a:gd name="connsiteX2" fmla="*/ 12192000 w 12192000"/>
                <a:gd name="connsiteY2" fmla="*/ 2359863 h 2561771"/>
                <a:gd name="connsiteX3" fmla="*/ 6364514 w 12192000"/>
                <a:gd name="connsiteY3" fmla="*/ 2561771 h 2561771"/>
                <a:gd name="connsiteX4" fmla="*/ 1981200 w 12192000"/>
                <a:gd name="connsiteY4" fmla="*/ 2278742 h 2561771"/>
                <a:gd name="connsiteX5" fmla="*/ 0 w 12192000"/>
                <a:gd name="connsiteY5" fmla="*/ 2343277 h 256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561771">
                  <a:moveTo>
                    <a:pt x="0" y="0"/>
                  </a:moveTo>
                  <a:lnTo>
                    <a:pt x="12192000" y="0"/>
                  </a:lnTo>
                  <a:lnTo>
                    <a:pt x="12192000" y="2359863"/>
                  </a:lnTo>
                  <a:lnTo>
                    <a:pt x="6364514" y="2561771"/>
                  </a:lnTo>
                  <a:lnTo>
                    <a:pt x="1981200" y="2278742"/>
                  </a:lnTo>
                  <a:lnTo>
                    <a:pt x="0" y="234327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C15B8CC4-8CCE-428F-AE7E-28D178984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0" y="2027156"/>
            <a:ext cx="12192000" cy="757168"/>
            <a:chOff x="0" y="2959818"/>
            <a:chExt cx="12192000" cy="757168"/>
          </a:xfrm>
        </p:grpSpPr>
        <p:sp>
          <p:nvSpPr>
            <p:cNvPr id="15" name="Freeform: Shape 14">
              <a:extLst>
                <a:ext uri="{FF2B5EF4-FFF2-40B4-BE49-F238E27FC236}">
                  <a16:creationId xmlns:a16="http://schemas.microsoft.com/office/drawing/2014/main" id="{A6359FA2-E374-4073-8269-E10D2AE74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A1F0E66-9B5E-4980-8AEC-B4D144B48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Inhaltsplatzhalter 2">
            <a:extLst>
              <a:ext uri="{FF2B5EF4-FFF2-40B4-BE49-F238E27FC236}">
                <a16:creationId xmlns:a16="http://schemas.microsoft.com/office/drawing/2014/main" id="{40FE607D-BD38-2FD8-DC9B-7C7D22D7B74C}"/>
              </a:ext>
            </a:extLst>
          </p:cNvPr>
          <p:cNvSpPr>
            <a:spLocks noGrp="1"/>
          </p:cNvSpPr>
          <p:nvPr>
            <p:ph idx="1"/>
          </p:nvPr>
        </p:nvSpPr>
        <p:spPr>
          <a:xfrm>
            <a:off x="2301493" y="3119941"/>
            <a:ext cx="7866061" cy="2937969"/>
          </a:xfrm>
        </p:spPr>
        <p:txBody>
          <a:bodyPr>
            <a:normAutofit/>
          </a:bodyPr>
          <a:lstStyle/>
          <a:p>
            <a:pPr marL="0" indent="0" algn="ctr">
              <a:buNone/>
            </a:pPr>
            <a:r>
              <a:rPr lang="de-DE" sz="66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„Die Augen sind Fenster der Seele“.</a:t>
            </a:r>
            <a:endParaRPr lang="de-DE" sz="6600">
              <a:solidFill>
                <a:schemeClr val="tx1">
                  <a:alpha val="80000"/>
                </a:schemeClr>
              </a:solidFill>
            </a:endParaRPr>
          </a:p>
        </p:txBody>
      </p:sp>
    </p:spTree>
    <p:extLst>
      <p:ext uri="{BB962C8B-B14F-4D97-AF65-F5344CB8AC3E}">
        <p14:creationId xmlns:p14="http://schemas.microsoft.com/office/powerpoint/2010/main" val="2176142460"/>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35914C3-A432-7BFF-11EA-5EE0176B4CF1}"/>
              </a:ext>
            </a:extLst>
          </p:cNvPr>
          <p:cNvSpPr>
            <a:spLocks noGrp="1"/>
          </p:cNvSpPr>
          <p:nvPr>
            <p:ph idx="1"/>
          </p:nvPr>
        </p:nvSpPr>
        <p:spPr>
          <a:xfrm>
            <a:off x="4810259" y="649480"/>
            <a:ext cx="6555347" cy="5546047"/>
          </a:xfrm>
        </p:spPr>
        <p:txBody>
          <a:bodyPr anchor="ctr">
            <a:normAutofit/>
          </a:bodyPr>
          <a:lstStyle/>
          <a:p>
            <a:pPr marL="0" indent="0">
              <a:buNone/>
            </a:pPr>
            <a:r>
              <a:rPr lang="de-DE" sz="3200" b="0" i="0" u="none" strike="noStrike" baseline="0" dirty="0">
                <a:latin typeface="Calibri" panose="020F0502020204030204" pitchFamily="34" charset="0"/>
                <a:cs typeface="Calibri" panose="020F0502020204030204" pitchFamily="34" charset="0"/>
              </a:rPr>
              <a:t>Auch Philo von Alexandrien </a:t>
            </a:r>
          </a:p>
          <a:p>
            <a:pPr marL="0" indent="0">
              <a:buNone/>
            </a:pPr>
            <a:r>
              <a:rPr lang="de-DE" sz="3200" b="0" i="0" u="none" strike="noStrike" baseline="0" dirty="0">
                <a:latin typeface="Calibri" panose="020F0502020204030204" pitchFamily="34" charset="0"/>
                <a:cs typeface="Calibri" panose="020F0502020204030204" pitchFamily="34" charset="0"/>
              </a:rPr>
              <a:t>(20 v. Chr. – 50 n. Chr.) spricht von </a:t>
            </a:r>
          </a:p>
          <a:p>
            <a:pPr marL="0" indent="0">
              <a:buNone/>
            </a:pPr>
            <a:endParaRPr lang="de-DE" sz="3200" b="0" i="0" u="none" strike="noStrike" baseline="0" dirty="0">
              <a:latin typeface="Calibri" panose="020F0502020204030204" pitchFamily="34" charset="0"/>
              <a:cs typeface="Calibri" panose="020F0502020204030204" pitchFamily="34" charset="0"/>
            </a:endParaRPr>
          </a:p>
          <a:p>
            <a:r>
              <a:rPr lang="de-DE" sz="3200" b="0" i="0" u="none" strike="noStrike" baseline="0" dirty="0">
                <a:latin typeface="Calibri" panose="020F0502020204030204" pitchFamily="34" charset="0"/>
                <a:cs typeface="Calibri" panose="020F0502020204030204" pitchFamily="34" charset="0"/>
              </a:rPr>
              <a:t>den </a:t>
            </a:r>
            <a:r>
              <a:rPr lang="de-DE" sz="3200" b="1" i="0" u="none" strike="noStrike" baseline="0" dirty="0">
                <a:latin typeface="Calibri" panose="020F0502020204030204" pitchFamily="34" charset="0"/>
                <a:cs typeface="Calibri" panose="020F0502020204030204" pitchFamily="34" charset="0"/>
              </a:rPr>
              <a:t>Augen der Seele </a:t>
            </a:r>
          </a:p>
          <a:p>
            <a:pPr marL="0" indent="0">
              <a:buNone/>
            </a:pPr>
            <a:r>
              <a:rPr lang="de-DE" sz="3200" b="1" i="0" u="none" strike="noStrike" baseline="0" dirty="0">
                <a:latin typeface="Calibri" panose="020F0502020204030204" pitchFamily="34" charset="0"/>
                <a:cs typeface="Calibri" panose="020F0502020204030204" pitchFamily="34" charset="0"/>
              </a:rPr>
              <a:t>	</a:t>
            </a:r>
            <a:r>
              <a:rPr lang="de-DE" b="1" i="0" u="none" strike="noStrike" baseline="0" dirty="0">
                <a:latin typeface="Calibri" panose="020F0502020204030204" pitchFamily="34" charset="0"/>
                <a:cs typeface="Calibri" panose="020F0502020204030204" pitchFamily="34" charset="0"/>
              </a:rPr>
              <a:t>(</a:t>
            </a:r>
            <a:r>
              <a:rPr lang="de-DE" b="0" i="0" u="none" strike="noStrike" baseline="0" dirty="0">
                <a:latin typeface="Calibri" panose="020F0502020204030204" pitchFamily="34" charset="0"/>
                <a:cs typeface="Calibri" panose="020F0502020204030204" pitchFamily="34" charset="0"/>
              </a:rPr>
              <a:t>Philo, </a:t>
            </a:r>
            <a:r>
              <a:rPr lang="de-DE" b="0" i="1" u="none" strike="noStrike" baseline="0" dirty="0" err="1">
                <a:latin typeface="Calibri" panose="020F0502020204030204" pitchFamily="34" charset="0"/>
                <a:cs typeface="Calibri" panose="020F0502020204030204" pitchFamily="34" charset="0"/>
              </a:rPr>
              <a:t>Sacr</a:t>
            </a:r>
            <a:r>
              <a:rPr lang="de-DE" b="0" i="0" u="none" strike="noStrike" baseline="0" dirty="0">
                <a:latin typeface="Calibri" panose="020F0502020204030204" pitchFamily="34" charset="0"/>
                <a:cs typeface="Calibri" panose="020F0502020204030204" pitchFamily="34" charset="0"/>
              </a:rPr>
              <a:t> 36; </a:t>
            </a:r>
            <a:r>
              <a:rPr lang="de-DE" b="0" i="1" u="none" strike="noStrike" baseline="0" dirty="0" err="1">
                <a:latin typeface="Calibri" panose="020F0502020204030204" pitchFamily="34" charset="0"/>
                <a:cs typeface="Calibri" panose="020F0502020204030204" pitchFamily="34" charset="0"/>
              </a:rPr>
              <a:t>Abr</a:t>
            </a:r>
            <a:r>
              <a:rPr lang="de-DE" b="0" i="0" u="none" strike="noStrike" baseline="0" dirty="0">
                <a:latin typeface="Calibri" panose="020F0502020204030204" pitchFamily="34" charset="0"/>
                <a:cs typeface="Calibri" panose="020F0502020204030204" pitchFamily="34" charset="0"/>
              </a:rPr>
              <a:t> 70</a:t>
            </a:r>
            <a:r>
              <a:rPr lang="de-DE" b="1" i="0" u="none" strike="noStrike" baseline="0" dirty="0">
                <a:latin typeface="Calibri" panose="020F0502020204030204" pitchFamily="34" charset="0"/>
                <a:cs typeface="Calibri" panose="020F0502020204030204" pitchFamily="34" charset="0"/>
              </a:rPr>
              <a:t>)</a:t>
            </a:r>
          </a:p>
          <a:p>
            <a:pPr marL="0" indent="0">
              <a:buNone/>
            </a:pPr>
            <a:endParaRPr lang="de-DE" sz="3200" b="1" i="0" u="none" strike="noStrike" baseline="0" dirty="0">
              <a:latin typeface="Calibri" panose="020F0502020204030204" pitchFamily="34" charset="0"/>
              <a:cs typeface="Calibri" panose="020F0502020204030204" pitchFamily="34" charset="0"/>
            </a:endParaRPr>
          </a:p>
          <a:p>
            <a:r>
              <a:rPr lang="de-DE" sz="3200" dirty="0">
                <a:latin typeface="Calibri" panose="020F0502020204030204" pitchFamily="34" charset="0"/>
                <a:cs typeface="Calibri" panose="020F0502020204030204" pitchFamily="34" charset="0"/>
              </a:rPr>
              <a:t>und</a:t>
            </a:r>
            <a:r>
              <a:rPr lang="de-DE" sz="3200" b="1" i="0" u="none" strike="noStrike" baseline="0" dirty="0">
                <a:latin typeface="Calibri" panose="020F0502020204030204" pitchFamily="34" charset="0"/>
                <a:cs typeface="Calibri" panose="020F0502020204030204" pitchFamily="34" charset="0"/>
              </a:rPr>
              <a:t> </a:t>
            </a:r>
            <a:r>
              <a:rPr lang="de-DE" sz="3200" b="0" i="0" u="none" strike="noStrike" baseline="0" dirty="0">
                <a:latin typeface="Calibri" panose="020F0502020204030204" pitchFamily="34" charset="0"/>
                <a:cs typeface="Calibri" panose="020F0502020204030204" pitchFamily="34" charset="0"/>
              </a:rPr>
              <a:t>den </a:t>
            </a:r>
            <a:r>
              <a:rPr lang="de-DE" sz="3200" b="1" i="0" u="none" strike="noStrike" baseline="0" dirty="0">
                <a:latin typeface="Calibri" panose="020F0502020204030204" pitchFamily="34" charset="0"/>
                <a:cs typeface="Calibri" panose="020F0502020204030204" pitchFamily="34" charset="0"/>
              </a:rPr>
              <a:t>Augen des Verstands </a:t>
            </a:r>
          </a:p>
          <a:p>
            <a:pPr marL="0" indent="0">
              <a:buNone/>
            </a:pPr>
            <a:r>
              <a:rPr lang="de-DE" sz="3200" b="1" i="0" u="none" strike="noStrike" baseline="0" dirty="0">
                <a:latin typeface="Calibri" panose="020F0502020204030204" pitchFamily="34" charset="0"/>
                <a:cs typeface="Calibri" panose="020F0502020204030204" pitchFamily="34" charset="0"/>
              </a:rPr>
              <a:t>	</a:t>
            </a:r>
            <a:r>
              <a:rPr lang="de-DE" b="1" i="0" u="none" strike="noStrike" baseline="0" dirty="0">
                <a:latin typeface="Calibri" panose="020F0502020204030204" pitchFamily="34" charset="0"/>
                <a:cs typeface="Calibri" panose="020F0502020204030204" pitchFamily="34" charset="0"/>
              </a:rPr>
              <a:t>(</a:t>
            </a:r>
            <a:r>
              <a:rPr lang="de-DE" b="0" i="0" u="none" strike="noStrike" baseline="0" dirty="0">
                <a:latin typeface="Calibri" panose="020F0502020204030204" pitchFamily="34" charset="0"/>
                <a:cs typeface="Calibri" panose="020F0502020204030204" pitchFamily="34" charset="0"/>
              </a:rPr>
              <a:t>Philo, </a:t>
            </a:r>
            <a:r>
              <a:rPr lang="de-DE" b="0" i="1" u="none" strike="noStrike" baseline="0" dirty="0">
                <a:latin typeface="Calibri" panose="020F0502020204030204" pitchFamily="34" charset="0"/>
                <a:cs typeface="Calibri" panose="020F0502020204030204" pitchFamily="34" charset="0"/>
              </a:rPr>
              <a:t>Post</a:t>
            </a:r>
            <a:r>
              <a:rPr lang="de-DE" b="0" i="0" u="none" strike="noStrike" baseline="0" dirty="0">
                <a:latin typeface="Calibri" panose="020F0502020204030204" pitchFamily="34" charset="0"/>
                <a:cs typeface="Calibri" panose="020F0502020204030204" pitchFamily="34" charset="0"/>
              </a:rPr>
              <a:t> 18; </a:t>
            </a:r>
            <a:r>
              <a:rPr lang="de-DE" b="0" i="1" u="none" strike="noStrike" baseline="0" dirty="0" err="1">
                <a:latin typeface="Calibri" panose="020F0502020204030204" pitchFamily="34" charset="0"/>
                <a:cs typeface="Calibri" panose="020F0502020204030204" pitchFamily="34" charset="0"/>
              </a:rPr>
              <a:t>SpecLeg</a:t>
            </a:r>
            <a:r>
              <a:rPr lang="de-DE" b="0" i="0" u="none" strike="noStrike" baseline="0" dirty="0">
                <a:latin typeface="Calibri" panose="020F0502020204030204" pitchFamily="34" charset="0"/>
                <a:cs typeface="Calibri" panose="020F0502020204030204" pitchFamily="34" charset="0"/>
              </a:rPr>
              <a:t> III 2</a:t>
            </a:r>
            <a:r>
              <a:rPr lang="de-DE" b="1" i="0" u="none" strike="noStrike" baseline="0" dirty="0">
                <a:latin typeface="Calibri" panose="020F0502020204030204" pitchFamily="34" charset="0"/>
                <a:cs typeface="Calibri" panose="020F0502020204030204" pitchFamily="34" charset="0"/>
              </a:rPr>
              <a:t>)</a:t>
            </a:r>
            <a:endParaRPr lang="de-DE" sz="3200" dirty="0">
              <a:latin typeface="Calibri" panose="020F0502020204030204" pitchFamily="34" charset="0"/>
              <a:cs typeface="Calibri" panose="020F0502020204030204" pitchFamily="34" charset="0"/>
            </a:endParaRPr>
          </a:p>
        </p:txBody>
      </p:sp>
      <p:pic>
        <p:nvPicPr>
          <p:cNvPr id="4" name="Picture 17" descr="Kind mit braunen Augen">
            <a:extLst>
              <a:ext uri="{FF2B5EF4-FFF2-40B4-BE49-F238E27FC236}">
                <a16:creationId xmlns:a16="http://schemas.microsoft.com/office/drawing/2014/main" id="{12B62893-01DD-B66E-3F64-339B7A6B2DCB}"/>
              </a:ext>
            </a:extLst>
          </p:cNvPr>
          <p:cNvPicPr>
            <a:picLocks noChangeAspect="1"/>
          </p:cNvPicPr>
          <p:nvPr/>
        </p:nvPicPr>
        <p:blipFill>
          <a:blip r:embed="rId2"/>
          <a:srcRect l="31398" r="15943" b="-2"/>
          <a:stretch/>
        </p:blipFill>
        <p:spPr>
          <a:xfrm>
            <a:off x="341154" y="251989"/>
            <a:ext cx="2214574" cy="2807208"/>
          </a:xfrm>
          <a:prstGeom prst="rect">
            <a:avLst/>
          </a:prstGeom>
        </p:spPr>
      </p:pic>
    </p:spTree>
    <p:extLst>
      <p:ext uri="{BB962C8B-B14F-4D97-AF65-F5344CB8AC3E}">
        <p14:creationId xmlns:p14="http://schemas.microsoft.com/office/powerpoint/2010/main" val="837686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B670F0-4710-C8C4-7EF1-8FD1B57BBA45}"/>
              </a:ext>
            </a:extLst>
          </p:cNvPr>
          <p:cNvSpPr>
            <a:spLocks noGrp="1"/>
          </p:cNvSpPr>
          <p:nvPr>
            <p:ph type="title"/>
          </p:nvPr>
        </p:nvSpPr>
        <p:spPr>
          <a:xfrm>
            <a:off x="1371599" y="294538"/>
            <a:ext cx="9895951" cy="1033669"/>
          </a:xfrm>
        </p:spPr>
        <p:txBody>
          <a:bodyPr>
            <a:normAutofit fontScale="90000"/>
          </a:bodyPr>
          <a:lstStyle/>
          <a:p>
            <a:br>
              <a:rPr lang="de-DE" sz="2200"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de-DE" b="1" kern="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Z</a:t>
            </a:r>
            <a:r>
              <a:rPr lang="de-DE"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wei Brillen – einmal in Epheser 1,18-23</a:t>
            </a:r>
            <a:br>
              <a:rPr lang="de-DE" sz="22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de-DE" sz="2200" b="1" dirty="0">
              <a:solidFill>
                <a:srgbClr val="FFFFFF"/>
              </a:solidFill>
            </a:endParaRPr>
          </a:p>
        </p:txBody>
      </p:sp>
      <p:sp>
        <p:nvSpPr>
          <p:cNvPr id="3" name="Inhaltsplatzhalter 2">
            <a:extLst>
              <a:ext uri="{FF2B5EF4-FFF2-40B4-BE49-F238E27FC236}">
                <a16:creationId xmlns:a16="http://schemas.microsoft.com/office/drawing/2014/main" id="{1F7C7F55-B61F-E7ED-D0B8-42B97C25E552}"/>
              </a:ext>
            </a:extLst>
          </p:cNvPr>
          <p:cNvSpPr>
            <a:spLocks noGrp="1"/>
          </p:cNvSpPr>
          <p:nvPr>
            <p:ph idx="1"/>
          </p:nvPr>
        </p:nvSpPr>
        <p:spPr>
          <a:xfrm>
            <a:off x="998483" y="2123090"/>
            <a:ext cx="10457793" cy="4246179"/>
          </a:xfrm>
        </p:spPr>
        <p:txBody>
          <a:bodyPr anchor="ctr">
            <a:normAutofit/>
          </a:bodyPr>
          <a:lstStyle/>
          <a:p>
            <a:pPr marL="0" indent="0" algn="ctr">
              <a:buNone/>
            </a:pPr>
            <a:r>
              <a:rPr lang="de-DE" b="1" kern="0" dirty="0">
                <a:effectLst/>
                <a:latin typeface="Calibri" panose="020F0502020204030204" pitchFamily="34" charset="0"/>
                <a:ea typeface="Calibri" panose="020F0502020204030204" pitchFamily="34" charset="0"/>
                <a:cs typeface="Calibri" panose="020F0502020204030204" pitchFamily="34" charset="0"/>
              </a:rPr>
              <a:t>Ein Dankgebet und Fürbitte (1,15–23)</a:t>
            </a:r>
          </a:p>
          <a:p>
            <a:pPr marL="0" indent="0" algn="ctr">
              <a:buNone/>
            </a:pPr>
            <a:endParaRPr lang="de-DE" b="1" kern="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de-DE" b="1" kern="0" dirty="0" err="1">
                <a:effectLst/>
                <a:highlight>
                  <a:srgbClr val="00FFFF"/>
                </a:highlight>
                <a:latin typeface="Calibri" panose="020F0502020204030204" pitchFamily="34" charset="0"/>
                <a:ea typeface="Calibri" panose="020F0502020204030204" pitchFamily="34" charset="0"/>
                <a:cs typeface="Calibri" panose="020F0502020204030204" pitchFamily="34" charset="0"/>
              </a:rPr>
              <a:t>Eph</a:t>
            </a:r>
            <a:r>
              <a:rPr lang="de-DE" b="1" kern="0"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 1,18-23 </a:t>
            </a:r>
            <a:r>
              <a:rPr lang="de-DE" b="1" kern="0" dirty="0">
                <a:effectLst/>
                <a:latin typeface="Calibri" panose="020F0502020204030204" pitchFamily="34" charset="0"/>
                <a:ea typeface="Calibri" panose="020F0502020204030204" pitchFamily="34" charset="0"/>
                <a:cs typeface="Calibri" panose="020F0502020204030204" pitchFamily="34" charset="0"/>
              </a:rPr>
              <a:t>= </a:t>
            </a:r>
            <a:r>
              <a:rPr lang="de-DE" b="1" kern="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Er erleuchte die Augen eures Herzens</a:t>
            </a:r>
            <a:r>
              <a:rPr lang="de-DE" kern="0" dirty="0">
                <a:effectLst/>
                <a:latin typeface="Calibri" panose="020F0502020204030204" pitchFamily="34" charset="0"/>
                <a:ea typeface="Calibri" panose="020F0502020204030204" pitchFamily="34" charset="0"/>
                <a:cs typeface="Calibri" panose="020F0502020204030204" pitchFamily="34" charset="0"/>
              </a:rPr>
              <a:t>, damit ihr wisst, </a:t>
            </a:r>
          </a:p>
          <a:p>
            <a:r>
              <a:rPr lang="de-DE" kern="0" dirty="0">
                <a:effectLst/>
                <a:latin typeface="Calibri" panose="020F0502020204030204" pitchFamily="34" charset="0"/>
                <a:ea typeface="Calibri" panose="020F0502020204030204" pitchFamily="34" charset="0"/>
                <a:cs typeface="Calibri" panose="020F0502020204030204" pitchFamily="34" charset="0"/>
              </a:rPr>
              <a:t>was die </a:t>
            </a:r>
            <a:r>
              <a:rPr lang="de-DE"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Hoffnung</a:t>
            </a:r>
            <a:r>
              <a:rPr lang="de-DE" kern="0" dirty="0">
                <a:effectLst/>
                <a:latin typeface="Calibri" panose="020F0502020204030204" pitchFamily="34" charset="0"/>
                <a:ea typeface="Calibri" panose="020F0502020204030204" pitchFamily="34" charset="0"/>
                <a:cs typeface="Calibri" panose="020F0502020204030204" pitchFamily="34" charset="0"/>
              </a:rPr>
              <a:t> </a:t>
            </a:r>
            <a:r>
              <a:rPr lang="de-DE" u="sng" kern="0" dirty="0">
                <a:effectLst/>
                <a:latin typeface="Calibri" panose="020F0502020204030204" pitchFamily="34" charset="0"/>
                <a:ea typeface="Calibri" panose="020F0502020204030204" pitchFamily="34" charset="0"/>
                <a:cs typeface="Calibri" panose="020F0502020204030204" pitchFamily="34" charset="0"/>
              </a:rPr>
              <a:t>seiner</a:t>
            </a:r>
            <a:r>
              <a:rPr lang="de-DE" kern="0" dirty="0">
                <a:effectLst/>
                <a:latin typeface="Calibri" panose="020F0502020204030204" pitchFamily="34" charset="0"/>
                <a:ea typeface="Calibri" panose="020F0502020204030204" pitchFamily="34" charset="0"/>
                <a:cs typeface="Calibri" panose="020F0502020204030204" pitchFamily="34" charset="0"/>
              </a:rPr>
              <a:t> </a:t>
            </a:r>
            <a:r>
              <a:rPr lang="de-DE" kern="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Berufung</a:t>
            </a:r>
            <a:r>
              <a:rPr lang="de-DE" kern="0" dirty="0">
                <a:effectLst/>
                <a:latin typeface="Calibri" panose="020F0502020204030204" pitchFamily="34" charset="0"/>
                <a:ea typeface="Calibri" panose="020F0502020204030204" pitchFamily="34" charset="0"/>
                <a:cs typeface="Calibri" panose="020F0502020204030204" pitchFamily="34" charset="0"/>
              </a:rPr>
              <a:t>, </a:t>
            </a:r>
          </a:p>
          <a:p>
            <a:r>
              <a:rPr lang="de-DE" kern="0" dirty="0">
                <a:effectLst/>
                <a:latin typeface="Calibri" panose="020F0502020204030204" pitchFamily="34" charset="0"/>
                <a:ea typeface="Calibri" panose="020F0502020204030204" pitchFamily="34" charset="0"/>
                <a:cs typeface="Calibri" panose="020F0502020204030204" pitchFamily="34" charset="0"/>
              </a:rPr>
              <a:t>was der </a:t>
            </a:r>
            <a:r>
              <a:rPr lang="de-DE"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Reichtum der Herrlichkeit </a:t>
            </a:r>
            <a:r>
              <a:rPr lang="de-DE" u="sng" kern="0" dirty="0">
                <a:effectLst/>
                <a:latin typeface="Calibri" panose="020F0502020204030204" pitchFamily="34" charset="0"/>
                <a:ea typeface="Calibri" panose="020F0502020204030204" pitchFamily="34" charset="0"/>
                <a:cs typeface="Calibri" panose="020F0502020204030204" pitchFamily="34" charset="0"/>
              </a:rPr>
              <a:t>seines</a:t>
            </a:r>
            <a:r>
              <a:rPr lang="de-DE" kern="0" dirty="0">
                <a:effectLst/>
                <a:latin typeface="Calibri" panose="020F0502020204030204" pitchFamily="34" charset="0"/>
                <a:ea typeface="Calibri" panose="020F0502020204030204" pitchFamily="34" charset="0"/>
                <a:cs typeface="Calibri" panose="020F0502020204030204" pitchFamily="34" charset="0"/>
              </a:rPr>
              <a:t> </a:t>
            </a:r>
            <a:r>
              <a:rPr lang="de-DE" kern="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Erbes</a:t>
            </a:r>
            <a:r>
              <a:rPr lang="de-DE" kern="0" dirty="0">
                <a:effectLst/>
                <a:latin typeface="Calibri" panose="020F0502020204030204" pitchFamily="34" charset="0"/>
                <a:ea typeface="Calibri" panose="020F0502020204030204" pitchFamily="34" charset="0"/>
                <a:cs typeface="Calibri" panose="020F0502020204030204" pitchFamily="34" charset="0"/>
              </a:rPr>
              <a:t> in den Heiligen</a:t>
            </a:r>
          </a:p>
          <a:p>
            <a:r>
              <a:rPr lang="de-DE" kern="0" dirty="0">
                <a:effectLst/>
                <a:latin typeface="Calibri" panose="020F0502020204030204" pitchFamily="34" charset="0"/>
                <a:ea typeface="Calibri" panose="020F0502020204030204" pitchFamily="34" charset="0"/>
                <a:cs typeface="Calibri" panose="020F0502020204030204" pitchFamily="34" charset="0"/>
              </a:rPr>
              <a:t> und was die </a:t>
            </a:r>
            <a:r>
              <a:rPr lang="de-DE"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überragende Größe </a:t>
            </a:r>
            <a:r>
              <a:rPr lang="de-DE" u="sng" kern="0" dirty="0">
                <a:effectLst/>
                <a:latin typeface="Calibri" panose="020F0502020204030204" pitchFamily="34" charset="0"/>
                <a:ea typeface="Calibri" panose="020F0502020204030204" pitchFamily="34" charset="0"/>
                <a:cs typeface="Calibri" panose="020F0502020204030204" pitchFamily="34" charset="0"/>
              </a:rPr>
              <a:t>seiner</a:t>
            </a:r>
            <a:r>
              <a:rPr lang="de-DE" kern="0" dirty="0">
                <a:effectLst/>
                <a:latin typeface="Calibri" panose="020F0502020204030204" pitchFamily="34" charset="0"/>
                <a:ea typeface="Calibri" panose="020F0502020204030204" pitchFamily="34" charset="0"/>
                <a:cs typeface="Calibri" panose="020F0502020204030204" pitchFamily="34" charset="0"/>
              </a:rPr>
              <a:t> </a:t>
            </a:r>
            <a:r>
              <a:rPr lang="de-DE" kern="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Kraft</a:t>
            </a:r>
            <a:r>
              <a:rPr lang="de-DE" kern="0" dirty="0">
                <a:effectLst/>
                <a:latin typeface="Calibri" panose="020F0502020204030204" pitchFamily="34" charset="0"/>
                <a:ea typeface="Calibri" panose="020F0502020204030204" pitchFamily="34" charset="0"/>
                <a:cs typeface="Calibri" panose="020F0502020204030204" pitchFamily="34" charset="0"/>
              </a:rPr>
              <a:t> an uns, den Glaubenden, ist, nach der </a:t>
            </a:r>
            <a:r>
              <a:rPr lang="de-DE"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Wirksamkeit der Macht </a:t>
            </a:r>
            <a:r>
              <a:rPr lang="de-DE" u="sng" kern="0" dirty="0">
                <a:effectLst/>
                <a:latin typeface="Calibri" panose="020F0502020204030204" pitchFamily="34" charset="0"/>
                <a:ea typeface="Calibri" panose="020F0502020204030204" pitchFamily="34" charset="0"/>
                <a:cs typeface="Calibri" panose="020F0502020204030204" pitchFamily="34" charset="0"/>
              </a:rPr>
              <a:t>seiner</a:t>
            </a:r>
            <a:r>
              <a:rPr lang="de-DE" kern="0" dirty="0">
                <a:effectLst/>
                <a:latin typeface="Calibri" panose="020F0502020204030204" pitchFamily="34" charset="0"/>
                <a:ea typeface="Calibri" panose="020F0502020204030204" pitchFamily="34" charset="0"/>
                <a:cs typeface="Calibri" panose="020F0502020204030204" pitchFamily="34" charset="0"/>
              </a:rPr>
              <a:t> </a:t>
            </a:r>
            <a:r>
              <a:rPr lang="de-DE" kern="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Stärke</a:t>
            </a:r>
            <a:r>
              <a:rPr lang="de-DE" kern="0" dirty="0">
                <a:effectLst/>
                <a:latin typeface="Calibri" panose="020F0502020204030204" pitchFamily="34" charset="0"/>
                <a:ea typeface="Calibri" panose="020F0502020204030204" pitchFamily="34" charset="0"/>
                <a:cs typeface="Calibri" panose="020F0502020204030204" pitchFamily="34" charset="0"/>
              </a:rPr>
              <a:t>.</a:t>
            </a:r>
            <a:endParaRPr lang="de-DE"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pic>
        <p:nvPicPr>
          <p:cNvPr id="5" name="Grafik 4" descr="Brille mit einfarbiger Füllung">
            <a:extLst>
              <a:ext uri="{FF2B5EF4-FFF2-40B4-BE49-F238E27FC236}">
                <a16:creationId xmlns:a16="http://schemas.microsoft.com/office/drawing/2014/main" id="{0EB014CA-DB6C-BC52-4A2A-B96CE6F4B2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399" y="1590741"/>
            <a:ext cx="914400" cy="914400"/>
          </a:xfrm>
          <a:prstGeom prst="rect">
            <a:avLst/>
          </a:prstGeom>
        </p:spPr>
      </p:pic>
    </p:spTree>
    <p:extLst>
      <p:ext uri="{BB962C8B-B14F-4D97-AF65-F5344CB8AC3E}">
        <p14:creationId xmlns:p14="http://schemas.microsoft.com/office/powerpoint/2010/main" val="23301881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C8DC8-44C4-3546-68D4-7763DCD9A9B2}"/>
              </a:ext>
            </a:extLst>
          </p:cNvPr>
          <p:cNvSpPr>
            <a:spLocks noGrp="1"/>
          </p:cNvSpPr>
          <p:nvPr>
            <p:ph type="title"/>
          </p:nvPr>
        </p:nvSpPr>
        <p:spPr>
          <a:xfrm>
            <a:off x="838200" y="365125"/>
            <a:ext cx="10515600" cy="713867"/>
          </a:xfrm>
        </p:spPr>
        <p:txBody>
          <a:bodyPr>
            <a:normAutofit/>
          </a:bodyPr>
          <a:lstStyle/>
          <a:p>
            <a:r>
              <a:rPr lang="de-DE" sz="4000" dirty="0">
                <a:latin typeface="Calibri" panose="020F0502020204030204" pitchFamily="34" charset="0"/>
                <a:cs typeface="Calibri" panose="020F0502020204030204" pitchFamily="34" charset="0"/>
              </a:rPr>
              <a:t>Clinton Arnold – </a:t>
            </a:r>
            <a:r>
              <a:rPr lang="de-DE" sz="4000" i="1" dirty="0" err="1">
                <a:latin typeface="Calibri" panose="020F0502020204030204" pitchFamily="34" charset="0"/>
                <a:cs typeface="Calibri" panose="020F0502020204030204" pitchFamily="34" charset="0"/>
              </a:rPr>
              <a:t>Zondervan</a:t>
            </a:r>
            <a:r>
              <a:rPr lang="de-DE" sz="4000" i="1" dirty="0">
                <a:latin typeface="Calibri" panose="020F0502020204030204" pitchFamily="34" charset="0"/>
                <a:cs typeface="Calibri" panose="020F0502020204030204" pitchFamily="34" charset="0"/>
              </a:rPr>
              <a:t>-Kommentar</a:t>
            </a:r>
          </a:p>
        </p:txBody>
      </p:sp>
      <p:sp>
        <p:nvSpPr>
          <p:cNvPr id="3" name="Inhaltsplatzhalter 2">
            <a:extLst>
              <a:ext uri="{FF2B5EF4-FFF2-40B4-BE49-F238E27FC236}">
                <a16:creationId xmlns:a16="http://schemas.microsoft.com/office/drawing/2014/main" id="{61D2799E-F4FA-B2B0-5FE4-D150F661F644}"/>
              </a:ext>
            </a:extLst>
          </p:cNvPr>
          <p:cNvSpPr>
            <a:spLocks noGrp="1"/>
          </p:cNvSpPr>
          <p:nvPr>
            <p:ph idx="1"/>
          </p:nvPr>
        </p:nvSpPr>
        <p:spPr>
          <a:xfrm>
            <a:off x="448056" y="1216152"/>
            <a:ext cx="11320272" cy="5276723"/>
          </a:xfrm>
        </p:spPr>
        <p:txBody>
          <a:bodyPr>
            <a:normAutofit/>
          </a:bodyPr>
          <a:lstStyle/>
          <a:p>
            <a:r>
              <a:rPr lang="de-DE" dirty="0">
                <a:latin typeface="Calibri" panose="020F0502020204030204" pitchFamily="34" charset="0"/>
                <a:cs typeface="Calibri" panose="020F0502020204030204" pitchFamily="34" charset="0"/>
              </a:rPr>
              <a:t>Die </a:t>
            </a:r>
            <a:r>
              <a:rPr lang="de-DE" b="1" dirty="0">
                <a:latin typeface="Calibri" panose="020F0502020204030204" pitchFamily="34" charset="0"/>
                <a:cs typeface="Calibri" panose="020F0502020204030204" pitchFamily="34" charset="0"/>
              </a:rPr>
              <a:t>genaue Interpretation </a:t>
            </a:r>
            <a:r>
              <a:rPr lang="de-DE" dirty="0">
                <a:latin typeface="Calibri" panose="020F0502020204030204" pitchFamily="34" charset="0"/>
                <a:cs typeface="Calibri" panose="020F0502020204030204" pitchFamily="34" charset="0"/>
              </a:rPr>
              <a:t>dieses Satzes war aufgrund der umständlichen Grammatik </a:t>
            </a:r>
            <a:r>
              <a:rPr lang="de-DE" b="1" dirty="0">
                <a:latin typeface="Calibri" panose="020F0502020204030204" pitchFamily="34" charset="0"/>
                <a:cs typeface="Calibri" panose="020F0502020204030204" pitchFamily="34" charset="0"/>
              </a:rPr>
              <a:t>schwierig zu bestimmen</a:t>
            </a:r>
            <a:r>
              <a:rPr lang="de-DE" dirty="0">
                <a:latin typeface="Calibri" panose="020F0502020204030204" pitchFamily="34" charset="0"/>
                <a:cs typeface="Calibri" panose="020F0502020204030204" pitchFamily="34" charset="0"/>
              </a:rPr>
              <a:t>.</a:t>
            </a:r>
          </a:p>
          <a:p>
            <a:r>
              <a:rPr lang="de-DE" dirty="0">
                <a:latin typeface="Calibri" panose="020F0502020204030204" pitchFamily="34" charset="0"/>
                <a:cs typeface="Calibri" panose="020F0502020204030204" pitchFamily="34" charset="0"/>
              </a:rPr>
              <a:t>Die Frage läuft darauf hinaus, ob die Erleuchtung ein </a:t>
            </a:r>
            <a:r>
              <a:rPr lang="de-DE" b="1" dirty="0">
                <a:latin typeface="Calibri" panose="020F0502020204030204" pitchFamily="34" charset="0"/>
                <a:cs typeface="Calibri" panose="020F0502020204030204" pitchFamily="34" charset="0"/>
              </a:rPr>
              <a:t>Gebetsanliegen</a:t>
            </a:r>
            <a:r>
              <a:rPr lang="de-DE" dirty="0">
                <a:latin typeface="Calibri" panose="020F0502020204030204" pitchFamily="34" charset="0"/>
                <a:cs typeface="Calibri" panose="020F0502020204030204" pitchFamily="34" charset="0"/>
              </a:rPr>
              <a:t> oder eine </a:t>
            </a:r>
            <a:r>
              <a:rPr lang="de-DE" b="1" dirty="0">
                <a:latin typeface="Calibri" panose="020F0502020204030204" pitchFamily="34" charset="0"/>
                <a:cs typeface="Calibri" panose="020F0502020204030204" pitchFamily="34" charset="0"/>
              </a:rPr>
              <a:t>spirituelle Erfahrung </a:t>
            </a:r>
            <a:r>
              <a:rPr lang="de-DE" dirty="0">
                <a:latin typeface="Calibri" panose="020F0502020204030204" pitchFamily="34" charset="0"/>
                <a:cs typeface="Calibri" panose="020F0502020204030204" pitchFamily="34" charset="0"/>
              </a:rPr>
              <a:t>ist, die sie bereits erhalten haben und in der Paulus sein Gebetsanliegen verwurzelt.</a:t>
            </a:r>
          </a:p>
          <a:p>
            <a:r>
              <a:rPr lang="de-DE" dirty="0">
                <a:latin typeface="Calibri" panose="020F0502020204030204" pitchFamily="34" charset="0"/>
                <a:cs typeface="Calibri" panose="020F0502020204030204" pitchFamily="34" charset="0"/>
              </a:rPr>
              <a:t>Der Kontext, die Grammatik und der Hintergrund legen nahe, dass es am besten </a:t>
            </a:r>
            <a:r>
              <a:rPr lang="de-DE" b="1" u="sng" dirty="0">
                <a:latin typeface="Calibri" panose="020F0502020204030204" pitchFamily="34" charset="0"/>
                <a:cs typeface="Calibri" panose="020F0502020204030204" pitchFamily="34" charset="0"/>
              </a:rPr>
              <a:t>als Gebetsanliegen </a:t>
            </a:r>
            <a:r>
              <a:rPr lang="de-DE" dirty="0">
                <a:latin typeface="Calibri" panose="020F0502020204030204" pitchFamily="34" charset="0"/>
                <a:cs typeface="Calibri" panose="020F0502020204030204" pitchFamily="34" charset="0"/>
              </a:rPr>
              <a:t>interpretiert werden kann, „damit er dir </a:t>
            </a:r>
            <a:r>
              <a:rPr lang="de-DE" i="1" dirty="0">
                <a:highlight>
                  <a:srgbClr val="FFFF00"/>
                </a:highlight>
                <a:latin typeface="Calibri" panose="020F0502020204030204" pitchFamily="34" charset="0"/>
                <a:cs typeface="Calibri" panose="020F0502020204030204" pitchFamily="34" charset="0"/>
              </a:rPr>
              <a:t>leuchtende Augen schenke</a:t>
            </a:r>
            <a:r>
              <a:rPr lang="de-DE" dirty="0">
                <a:latin typeface="Calibri" panose="020F0502020204030204" pitchFamily="34" charset="0"/>
                <a:cs typeface="Calibri" panose="020F0502020204030204" pitchFamily="34" charset="0"/>
              </a:rPr>
              <a:t>“.</a:t>
            </a:r>
          </a:p>
          <a:p>
            <a:r>
              <a:rPr lang="de-DE" dirty="0">
                <a:latin typeface="Calibri" panose="020F0502020204030204" pitchFamily="34" charset="0"/>
                <a:cs typeface="Calibri" panose="020F0502020204030204" pitchFamily="34" charset="0"/>
              </a:rPr>
              <a:t>Ein ähnliches Gebet spiegelt sich im Judentum von </a:t>
            </a:r>
            <a:r>
              <a:rPr lang="de-DE" b="1" dirty="0">
                <a:latin typeface="Calibri" panose="020F0502020204030204" pitchFamily="34" charset="0"/>
                <a:cs typeface="Calibri" panose="020F0502020204030204" pitchFamily="34" charset="0"/>
              </a:rPr>
              <a:t>Qumran</a:t>
            </a:r>
            <a:r>
              <a:rPr lang="de-DE" dirty="0">
                <a:latin typeface="Calibri" panose="020F0502020204030204" pitchFamily="34" charset="0"/>
                <a:cs typeface="Calibri" panose="020F0502020204030204" pitchFamily="34" charset="0"/>
              </a:rPr>
              <a:t> wider: „</a:t>
            </a:r>
            <a:r>
              <a:rPr lang="de-DE" i="1" dirty="0">
                <a:latin typeface="Calibri" panose="020F0502020204030204" pitchFamily="34" charset="0"/>
                <a:cs typeface="Calibri" panose="020F0502020204030204" pitchFamily="34" charset="0"/>
              </a:rPr>
              <a:t>Möge er dein Herz mit der Unterscheidung des Lebens erleuchten</a:t>
            </a:r>
            <a:r>
              <a:rPr lang="de-DE" dirty="0">
                <a:latin typeface="Calibri" panose="020F0502020204030204" pitchFamily="34" charset="0"/>
                <a:cs typeface="Calibri" panose="020F0502020204030204" pitchFamily="34" charset="0"/>
              </a:rPr>
              <a:t>“ (1QS 2:3).</a:t>
            </a:r>
          </a:p>
        </p:txBody>
      </p:sp>
    </p:spTree>
    <p:extLst>
      <p:ext uri="{BB962C8B-B14F-4D97-AF65-F5344CB8AC3E}">
        <p14:creationId xmlns:p14="http://schemas.microsoft.com/office/powerpoint/2010/main" val="4071933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4E15C8C-0383-9AF3-ED64-2B0742BFBF37}"/>
              </a:ext>
            </a:extLst>
          </p:cNvPr>
          <p:cNvSpPr>
            <a:spLocks noGrp="1"/>
          </p:cNvSpPr>
          <p:nvPr>
            <p:ph idx="1"/>
          </p:nvPr>
        </p:nvSpPr>
        <p:spPr>
          <a:xfrm>
            <a:off x="466344" y="344297"/>
            <a:ext cx="11384280" cy="5955919"/>
          </a:xfrm>
        </p:spPr>
        <p:txBody>
          <a:bodyPr>
            <a:normAutofit fontScale="85000" lnSpcReduction="20000"/>
          </a:bodyPr>
          <a:lstStyle/>
          <a:p>
            <a:r>
              <a:rPr lang="de-DE" dirty="0">
                <a:latin typeface="Calibri" panose="020F0502020204030204" pitchFamily="34" charset="0"/>
                <a:cs typeface="Calibri" panose="020F0502020204030204" pitchFamily="34" charset="0"/>
              </a:rPr>
              <a:t>Paulus spricht von einer </a:t>
            </a:r>
            <a:r>
              <a:rPr lang="de-DE" b="1" dirty="0">
                <a:latin typeface="Calibri" panose="020F0502020204030204" pitchFamily="34" charset="0"/>
                <a:cs typeface="Calibri" panose="020F0502020204030204" pitchFamily="34" charset="0"/>
              </a:rPr>
              <a:t>Erkenntnis</a:t>
            </a:r>
            <a:r>
              <a:rPr lang="de-DE" dirty="0">
                <a:latin typeface="Calibri" panose="020F0502020204030204" pitchFamily="34" charset="0"/>
                <a:cs typeface="Calibri" panose="020F0502020204030204" pitchFamily="34" charset="0"/>
              </a:rPr>
              <a:t> des einen wahren </a:t>
            </a:r>
            <a:r>
              <a:rPr lang="de-DE" b="1" dirty="0">
                <a:latin typeface="Calibri" panose="020F0502020204030204" pitchFamily="34" charset="0"/>
                <a:cs typeface="Calibri" panose="020F0502020204030204" pitchFamily="34" charset="0"/>
              </a:rPr>
              <a:t>Gottes</a:t>
            </a:r>
            <a:r>
              <a:rPr lang="de-DE" dirty="0">
                <a:latin typeface="Calibri" panose="020F0502020204030204" pitchFamily="34" charset="0"/>
                <a:cs typeface="Calibri" panose="020F0502020204030204" pitchFamily="34" charset="0"/>
              </a:rPr>
              <a:t>, die auf dem Herrn </a:t>
            </a:r>
            <a:r>
              <a:rPr lang="de-DE" b="1" dirty="0">
                <a:latin typeface="Calibri" panose="020F0502020204030204" pitchFamily="34" charset="0"/>
                <a:cs typeface="Calibri" panose="020F0502020204030204" pitchFamily="34" charset="0"/>
              </a:rPr>
              <a:t>Jesus Christus </a:t>
            </a:r>
            <a:r>
              <a:rPr lang="de-DE" dirty="0">
                <a:latin typeface="Calibri" panose="020F0502020204030204" pitchFamily="34" charset="0"/>
                <a:cs typeface="Calibri" panose="020F0502020204030204" pitchFamily="34" charset="0"/>
              </a:rPr>
              <a:t>beruht und durch den </a:t>
            </a:r>
            <a:r>
              <a:rPr lang="de-DE" b="1" dirty="0">
                <a:latin typeface="Calibri" panose="020F0502020204030204" pitchFamily="34" charset="0"/>
                <a:cs typeface="Calibri" panose="020F0502020204030204" pitchFamily="34" charset="0"/>
              </a:rPr>
              <a:t>Heiligen Geist </a:t>
            </a:r>
            <a:r>
              <a:rPr lang="de-DE" dirty="0">
                <a:latin typeface="Calibri" panose="020F0502020204030204" pitchFamily="34" charset="0"/>
                <a:cs typeface="Calibri" panose="020F0502020204030204" pitchFamily="34" charset="0"/>
              </a:rPr>
              <a:t>vermittelt wird.</a:t>
            </a:r>
          </a:p>
          <a:p>
            <a:r>
              <a:rPr lang="de-DE" dirty="0">
                <a:latin typeface="Calibri" panose="020F0502020204030204" pitchFamily="34" charset="0"/>
                <a:cs typeface="Calibri" panose="020F0502020204030204" pitchFamily="34" charset="0"/>
              </a:rPr>
              <a:t>Im AT und im Judentum wurde </a:t>
            </a:r>
            <a:r>
              <a:rPr lang="de-DE" b="1" dirty="0">
                <a:latin typeface="Calibri" panose="020F0502020204030204" pitchFamily="34" charset="0"/>
                <a:cs typeface="Calibri" panose="020F0502020204030204" pitchFamily="34" charset="0"/>
              </a:rPr>
              <a:t>„Herz“ metaphorisch </a:t>
            </a:r>
            <a:r>
              <a:rPr lang="de-DE" dirty="0">
                <a:latin typeface="Calibri" panose="020F0502020204030204" pitchFamily="34" charset="0"/>
                <a:cs typeface="Calibri" panose="020F0502020204030204" pitchFamily="34" charset="0"/>
              </a:rPr>
              <a:t>als Ort des </a:t>
            </a:r>
            <a:r>
              <a:rPr lang="de-DE" b="1" dirty="0">
                <a:latin typeface="Calibri" panose="020F0502020204030204" pitchFamily="34" charset="0"/>
                <a:cs typeface="Calibri" panose="020F0502020204030204" pitchFamily="34" charset="0"/>
              </a:rPr>
              <a:t>intellektuellen</a:t>
            </a:r>
            <a:r>
              <a:rPr lang="de-DE" dirty="0">
                <a:latin typeface="Calibri" panose="020F0502020204030204" pitchFamily="34" charset="0"/>
                <a:cs typeface="Calibri" panose="020F0502020204030204" pitchFamily="34" charset="0"/>
              </a:rPr>
              <a:t> und </a:t>
            </a:r>
            <a:r>
              <a:rPr lang="de-DE" b="1" dirty="0">
                <a:latin typeface="Calibri" panose="020F0502020204030204" pitchFamily="34" charset="0"/>
                <a:cs typeface="Calibri" panose="020F0502020204030204" pitchFamily="34" charset="0"/>
              </a:rPr>
              <a:t>spirituellen</a:t>
            </a:r>
            <a:r>
              <a:rPr lang="de-DE" dirty="0">
                <a:latin typeface="Calibri" panose="020F0502020204030204" pitchFamily="34" charset="0"/>
                <a:cs typeface="Calibri" panose="020F0502020204030204" pitchFamily="34" charset="0"/>
              </a:rPr>
              <a:t> Lebens einer Person verwendet.</a:t>
            </a:r>
          </a:p>
          <a:p>
            <a:r>
              <a:rPr lang="de-DE" u="sng" kern="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seiner</a:t>
            </a:r>
            <a:r>
              <a:rPr lang="de-DE" kern="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Berufung </a:t>
            </a:r>
            <a:r>
              <a:rPr lang="de-DE" dirty="0">
                <a:latin typeface="Calibri" panose="020F0502020204030204" pitchFamily="34" charset="0"/>
                <a:cs typeface="Calibri" panose="020F0502020204030204" pitchFamily="34" charset="0"/>
              </a:rPr>
              <a:t>Die erste Bitte besteht darin, ein erweitertes Bewusstsein für die volle Bedeutung der </a:t>
            </a:r>
            <a:r>
              <a:rPr lang="de-DE" b="1" dirty="0">
                <a:latin typeface="Calibri" panose="020F0502020204030204" pitchFamily="34" charset="0"/>
                <a:cs typeface="Calibri" panose="020F0502020204030204" pitchFamily="34" charset="0"/>
              </a:rPr>
              <a:t>Berufung Gottes im Leben der Gläubigen </a:t>
            </a:r>
            <a:r>
              <a:rPr lang="de-DE" dirty="0">
                <a:latin typeface="Calibri" panose="020F0502020204030204" pitchFamily="34" charset="0"/>
                <a:cs typeface="Calibri" panose="020F0502020204030204" pitchFamily="34" charset="0"/>
              </a:rPr>
              <a:t>zu schaffen. Dies ist im Wesentlichen eine Bitte an Gott, ihnen zu ermöglichen, </a:t>
            </a:r>
            <a:r>
              <a:rPr lang="de-DE" b="1" dirty="0">
                <a:latin typeface="Calibri" panose="020F0502020204030204" pitchFamily="34" charset="0"/>
                <a:cs typeface="Calibri" panose="020F0502020204030204" pitchFamily="34" charset="0"/>
              </a:rPr>
              <a:t>alle göttlichen Segnungen zu erfassen</a:t>
            </a:r>
            <a:r>
              <a:rPr lang="de-DE" dirty="0">
                <a:latin typeface="Calibri" panose="020F0502020204030204" pitchFamily="34" charset="0"/>
                <a:cs typeface="Calibri" panose="020F0502020204030204" pitchFamily="34" charset="0"/>
              </a:rPr>
              <a:t>, die in 1,3–14 so beredt gepriesen werden</a:t>
            </a:r>
          </a:p>
          <a:p>
            <a:r>
              <a:rPr lang="de-DE" u="sng" kern="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seines</a:t>
            </a:r>
            <a:r>
              <a:rPr lang="de-DE" kern="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Erbes </a:t>
            </a:r>
            <a:r>
              <a:rPr lang="de-DE" dirty="0">
                <a:latin typeface="Calibri" panose="020F0502020204030204" pitchFamily="34" charset="0"/>
                <a:cs typeface="Calibri" panose="020F0502020204030204" pitchFamily="34" charset="0"/>
              </a:rPr>
              <a:t>Der Punkt hier ist, dass Paulus seinen Lesern zeigen möchte, wie sehr Gott sie schätzt und schätzt. Sie sind Gottes unglaublich wertvolles und herrliches Erbe. So wie ein irdischer König Schätze voller Silber und Gold schätzt, schätzt Gott sein Volk als seinen Reichtum und seine Ehre.</a:t>
            </a:r>
          </a:p>
          <a:p>
            <a:r>
              <a:rPr lang="de-DE" u="sng" kern="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seiner</a:t>
            </a:r>
            <a:r>
              <a:rPr lang="de-DE" kern="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Kraft </a:t>
            </a:r>
            <a:r>
              <a:rPr lang="de-DE" kern="0" dirty="0">
                <a:effectLst/>
                <a:latin typeface="Calibri" panose="020F0502020204030204" pitchFamily="34" charset="0"/>
                <a:ea typeface="Calibri" panose="020F0502020204030204" pitchFamily="34" charset="0"/>
                <a:cs typeface="Calibri" panose="020F0502020204030204" pitchFamily="34" charset="0"/>
              </a:rPr>
              <a:t>Die dritte Bitte besteht darin, dass Gott diesen Gläubigen ein Bewusstsein für die </a:t>
            </a:r>
            <a:r>
              <a:rPr lang="de-DE" b="1" kern="0" dirty="0">
                <a:effectLst/>
                <a:latin typeface="Calibri" panose="020F0502020204030204" pitchFamily="34" charset="0"/>
                <a:ea typeface="Calibri" panose="020F0502020204030204" pitchFamily="34" charset="0"/>
                <a:cs typeface="Calibri" panose="020F0502020204030204" pitchFamily="34" charset="0"/>
              </a:rPr>
              <a:t>unvergleichlich große Macht Gottes </a:t>
            </a:r>
            <a:r>
              <a:rPr lang="de-DE" kern="0" dirty="0">
                <a:effectLst/>
                <a:latin typeface="Calibri" panose="020F0502020204030204" pitchFamily="34" charset="0"/>
                <a:ea typeface="Calibri" panose="020F0502020204030204" pitchFamily="34" charset="0"/>
                <a:cs typeface="Calibri" panose="020F0502020204030204" pitchFamily="34" charset="0"/>
              </a:rPr>
              <a:t>offenbart, die in ihrem Leben wirkt</a:t>
            </a:r>
          </a:p>
          <a:p>
            <a:r>
              <a:rPr lang="de-DE" dirty="0">
                <a:latin typeface="Calibri" panose="020F0502020204030204" pitchFamily="34" charset="0"/>
                <a:cs typeface="Calibri" panose="020F0502020204030204" pitchFamily="34" charset="0"/>
              </a:rPr>
              <a:t>Paulus empfiehlt den Lesern einen direkten Zugang zur Macht Gottes und plädiert niemals dafür, sich an engelhafte Mittler zu wenden.</a:t>
            </a:r>
          </a:p>
          <a:p>
            <a:r>
              <a:rPr lang="de-DE" u="sng" kern="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seiner</a:t>
            </a:r>
            <a:r>
              <a:rPr lang="de-DE" kern="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Stärke </a:t>
            </a:r>
            <a:r>
              <a:rPr lang="de-DE" dirty="0">
                <a:latin typeface="Calibri" panose="020F0502020204030204" pitchFamily="34" charset="0"/>
                <a:cs typeface="Calibri" panose="020F0502020204030204" pitchFamily="34" charset="0"/>
              </a:rPr>
              <a:t>Paulus wird argumentieren, dass sich </a:t>
            </a:r>
            <a:r>
              <a:rPr lang="de-DE" b="1" dirty="0">
                <a:latin typeface="Calibri" panose="020F0502020204030204" pitchFamily="34" charset="0"/>
                <a:cs typeface="Calibri" panose="020F0502020204030204" pitchFamily="34" charset="0"/>
              </a:rPr>
              <a:t>die Macht Gottes im Leben der Gläubigen manifestiert</a:t>
            </a:r>
            <a:r>
              <a:rPr lang="de-DE" dirty="0">
                <a:latin typeface="Calibri" panose="020F0502020204030204" pitchFamily="34" charset="0"/>
                <a:cs typeface="Calibri" panose="020F0502020204030204" pitchFamily="34" charset="0"/>
              </a:rPr>
              <a:t>, um ihnen zu helfen, bösen Mächten zu widerstehen, ein tugendhaftes Leben zu führen und den Menschen Liebe zu zeigen</a:t>
            </a:r>
          </a:p>
          <a:p>
            <a:endParaRPr lang="de-DE" dirty="0"/>
          </a:p>
        </p:txBody>
      </p:sp>
    </p:spTree>
    <p:extLst>
      <p:ext uri="{BB962C8B-B14F-4D97-AF65-F5344CB8AC3E}">
        <p14:creationId xmlns:p14="http://schemas.microsoft.com/office/powerpoint/2010/main" val="2013819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48644B-8BEE-C99C-A769-499A518A184B}"/>
              </a:ext>
            </a:extLst>
          </p:cNvPr>
          <p:cNvSpPr>
            <a:spLocks noGrp="1"/>
          </p:cNvSpPr>
          <p:nvPr>
            <p:ph type="title"/>
          </p:nvPr>
        </p:nvSpPr>
        <p:spPr>
          <a:xfrm>
            <a:off x="1136397" y="502022"/>
            <a:ext cx="9688296" cy="759220"/>
          </a:xfrm>
        </p:spPr>
        <p:txBody>
          <a:bodyPr anchor="b">
            <a:normAutofit fontScale="90000"/>
          </a:bodyPr>
          <a:lstStyle/>
          <a:p>
            <a:r>
              <a:rPr lang="de-DE" sz="4000" dirty="0"/>
              <a:t>Wilfred Haubeck – </a:t>
            </a:r>
            <a:r>
              <a:rPr lang="de-DE" sz="4000" i="1" dirty="0"/>
              <a:t>Epheserkommentar (HTA)</a:t>
            </a:r>
          </a:p>
        </p:txBody>
      </p:sp>
      <p:sp>
        <p:nvSpPr>
          <p:cNvPr id="3" name="Inhaltsplatzhalter 2">
            <a:extLst>
              <a:ext uri="{FF2B5EF4-FFF2-40B4-BE49-F238E27FC236}">
                <a16:creationId xmlns:a16="http://schemas.microsoft.com/office/drawing/2014/main" id="{D242394E-F12D-6DCE-FB37-E6961A5B4F5A}"/>
              </a:ext>
            </a:extLst>
          </p:cNvPr>
          <p:cNvSpPr>
            <a:spLocks noGrp="1"/>
          </p:cNvSpPr>
          <p:nvPr>
            <p:ph idx="1"/>
          </p:nvPr>
        </p:nvSpPr>
        <p:spPr>
          <a:xfrm>
            <a:off x="714702" y="1471448"/>
            <a:ext cx="10731063" cy="4666593"/>
          </a:xfrm>
        </p:spPr>
        <p:txBody>
          <a:bodyPr anchor="t">
            <a:normAutofit/>
          </a:bodyPr>
          <a:lstStyle/>
          <a:p>
            <a:r>
              <a:rPr lang="de-DE" sz="2400" b="0" i="0" u="none" strike="noStrike" baseline="0" dirty="0">
                <a:latin typeface="Calibri" panose="020F0502020204030204" pitchFamily="34" charset="0"/>
                <a:cs typeface="Calibri" panose="020F0502020204030204" pitchFamily="34" charset="0"/>
              </a:rPr>
              <a:t>Wenn Gott das Gebet um das Geben des Geistes der Weisheit und Offenbarung erhört, werden die Adressaten Gott immer besser erkennen. Dann gibt er ihnen </a:t>
            </a:r>
            <a:r>
              <a:rPr lang="de-DE" sz="2400" b="1" i="0" u="none" strike="noStrike" baseline="0" dirty="0">
                <a:highlight>
                  <a:srgbClr val="FFFF00"/>
                </a:highlight>
                <a:latin typeface="Calibri" panose="020F0502020204030204" pitchFamily="34" charset="0"/>
                <a:cs typeface="Calibri" panose="020F0502020204030204" pitchFamily="34" charset="0"/>
              </a:rPr>
              <a:t>erleuchtete Augen des Herzens</a:t>
            </a:r>
            <a:r>
              <a:rPr lang="de-DE" sz="2400" b="0" i="0" u="none" strike="noStrike" baseline="0" dirty="0">
                <a:latin typeface="Calibri" panose="020F0502020204030204" pitchFamily="34" charset="0"/>
                <a:cs typeface="Calibri" panose="020F0502020204030204" pitchFamily="34" charset="0"/>
              </a:rPr>
              <a:t>.</a:t>
            </a:r>
          </a:p>
          <a:p>
            <a:pPr marL="0" indent="0">
              <a:buNone/>
            </a:pPr>
            <a:endParaRPr lang="de-DE" sz="2400" b="0" i="0" u="none" strike="noStrike" baseline="0" dirty="0">
              <a:latin typeface="Calibri" panose="020F0502020204030204" pitchFamily="34" charset="0"/>
              <a:cs typeface="Calibri" panose="020F0502020204030204" pitchFamily="34" charset="0"/>
            </a:endParaRPr>
          </a:p>
          <a:p>
            <a:pPr marL="0" indent="0">
              <a:buNone/>
            </a:pPr>
            <a:endParaRPr lang="de-DE" sz="2400" b="0" i="0" u="none" strike="noStrike" baseline="0" dirty="0">
              <a:latin typeface="Calibri" panose="020F0502020204030204" pitchFamily="34" charset="0"/>
              <a:cs typeface="Calibri" panose="020F0502020204030204" pitchFamily="34" charset="0"/>
            </a:endParaRPr>
          </a:p>
          <a:p>
            <a:endParaRPr lang="de-DE" sz="240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Kleidung, Person, Nebel, draußen enthält.&#10;&#10;Automatisch generierte Beschreibung">
            <a:extLst>
              <a:ext uri="{FF2B5EF4-FFF2-40B4-BE49-F238E27FC236}">
                <a16:creationId xmlns:a16="http://schemas.microsoft.com/office/drawing/2014/main" id="{79C01551-9440-6853-952F-89016A973273}"/>
              </a:ext>
            </a:extLst>
          </p:cNvPr>
          <p:cNvPicPr>
            <a:picLocks noChangeAspect="1"/>
          </p:cNvPicPr>
          <p:nvPr/>
        </p:nvPicPr>
        <p:blipFill>
          <a:blip r:embed="rId2">
            <a:extLst>
              <a:ext uri="{28A0092B-C50C-407E-A947-70E740481C1C}">
                <a14:useLocalDpi xmlns:a14="http://schemas.microsoft.com/office/drawing/2010/main" val="0"/>
              </a:ext>
            </a:extLst>
          </a:blip>
          <a:srcRect t="9375" r="1" b="19736"/>
          <a:stretch/>
        </p:blipFill>
        <p:spPr>
          <a:xfrm>
            <a:off x="2642616" y="2610200"/>
            <a:ext cx="5703014" cy="3790172"/>
          </a:xfrm>
          <a:prstGeom prst="rect">
            <a:avLst/>
          </a:prstGeom>
        </p:spPr>
      </p:pic>
    </p:spTree>
    <p:extLst>
      <p:ext uri="{BB962C8B-B14F-4D97-AF65-F5344CB8AC3E}">
        <p14:creationId xmlns:p14="http://schemas.microsoft.com/office/powerpoint/2010/main" val="4177758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48644B-8BEE-C99C-A769-499A518A184B}"/>
              </a:ext>
            </a:extLst>
          </p:cNvPr>
          <p:cNvSpPr>
            <a:spLocks noGrp="1"/>
          </p:cNvSpPr>
          <p:nvPr>
            <p:ph type="title"/>
          </p:nvPr>
        </p:nvSpPr>
        <p:spPr>
          <a:xfrm>
            <a:off x="1136397" y="502022"/>
            <a:ext cx="9688296" cy="759220"/>
          </a:xfrm>
        </p:spPr>
        <p:txBody>
          <a:bodyPr anchor="b">
            <a:normAutofit/>
          </a:bodyPr>
          <a:lstStyle/>
          <a:p>
            <a:r>
              <a:rPr lang="de-DE" sz="4000" dirty="0"/>
              <a:t>Haubeck - Epheserkommentar</a:t>
            </a:r>
          </a:p>
        </p:txBody>
      </p:sp>
      <p:sp>
        <p:nvSpPr>
          <p:cNvPr id="3" name="Inhaltsplatzhalter 2">
            <a:extLst>
              <a:ext uri="{FF2B5EF4-FFF2-40B4-BE49-F238E27FC236}">
                <a16:creationId xmlns:a16="http://schemas.microsoft.com/office/drawing/2014/main" id="{D242394E-F12D-6DCE-FB37-E6961A5B4F5A}"/>
              </a:ext>
            </a:extLst>
          </p:cNvPr>
          <p:cNvSpPr>
            <a:spLocks noGrp="1"/>
          </p:cNvSpPr>
          <p:nvPr>
            <p:ph idx="1"/>
          </p:nvPr>
        </p:nvSpPr>
        <p:spPr>
          <a:xfrm>
            <a:off x="714702" y="1471448"/>
            <a:ext cx="10731063" cy="4666593"/>
          </a:xfrm>
        </p:spPr>
        <p:txBody>
          <a:bodyPr anchor="t">
            <a:normAutofit/>
          </a:bodyPr>
          <a:lstStyle/>
          <a:p>
            <a:r>
              <a:rPr lang="de-DE" sz="2400" b="0" i="0" u="none" strike="noStrike" baseline="0" dirty="0">
                <a:latin typeface="Calibri" panose="020F0502020204030204" pitchFamily="34" charset="0"/>
                <a:cs typeface="Calibri" panose="020F0502020204030204" pitchFamily="34" charset="0"/>
              </a:rPr>
              <a:t>Die Metapher der erleuchteten Augen findet sich an einigen Stellen im AT, und zwar in dem Sinn, dass dem Menschen </a:t>
            </a:r>
            <a:r>
              <a:rPr lang="de-DE" sz="2400" b="1" i="0" u="none" strike="noStrike" baseline="0" dirty="0">
                <a:latin typeface="Calibri" panose="020F0502020204030204" pitchFamily="34" charset="0"/>
                <a:cs typeface="Calibri" panose="020F0502020204030204" pitchFamily="34" charset="0"/>
              </a:rPr>
              <a:t>neuer Lebensmut und neue Lebenskraft gegeben werden, gerade in gefährlichen Situationen, die das Leben bedrohen </a:t>
            </a:r>
            <a:r>
              <a:rPr lang="de-DE" sz="2400" b="0" i="0" u="none" strike="noStrike" baseline="0" dirty="0">
                <a:latin typeface="Calibri" panose="020F0502020204030204" pitchFamily="34" charset="0"/>
                <a:cs typeface="Calibri" panose="020F0502020204030204" pitchFamily="34" charset="0"/>
              </a:rPr>
              <a:t>(</a:t>
            </a:r>
            <a:r>
              <a:rPr lang="de-DE" sz="2400" b="0" i="0" u="none" strike="noStrike" baseline="0" dirty="0" err="1">
                <a:latin typeface="Calibri" panose="020F0502020204030204" pitchFamily="34" charset="0"/>
                <a:cs typeface="Calibri" panose="020F0502020204030204" pitchFamily="34" charset="0"/>
              </a:rPr>
              <a:t>Esr</a:t>
            </a:r>
            <a:r>
              <a:rPr lang="de-DE" sz="2400" b="0" i="0" u="none" strike="noStrike" baseline="0" dirty="0">
                <a:latin typeface="Calibri" panose="020F0502020204030204" pitchFamily="34" charset="0"/>
                <a:cs typeface="Calibri" panose="020F0502020204030204" pitchFamily="34" charset="0"/>
              </a:rPr>
              <a:t> 9,8; Ps 13,4; 19,9;103; Sir 34,17; Bar 1,12). </a:t>
            </a:r>
          </a:p>
          <a:p>
            <a:r>
              <a:rPr lang="de-DE" sz="2400" b="0" i="0" u="none" strike="noStrike" baseline="0" dirty="0">
                <a:latin typeface="Calibri" panose="020F0502020204030204" pitchFamily="34" charset="0"/>
                <a:cs typeface="Calibri" panose="020F0502020204030204" pitchFamily="34" charset="0"/>
              </a:rPr>
              <a:t>Augen, die vor Angst und Verzweiflung stumpf geworden sind, können </a:t>
            </a:r>
            <a:r>
              <a:rPr lang="de-DE" sz="2400" b="1" i="0" u="none" strike="noStrike" baseline="0" dirty="0">
                <a:latin typeface="Calibri" panose="020F0502020204030204" pitchFamily="34" charset="0"/>
                <a:cs typeface="Calibri" panose="020F0502020204030204" pitchFamily="34" charset="0"/>
              </a:rPr>
              <a:t>aufgrund des Eingreifens Gottes wieder leuchten</a:t>
            </a:r>
            <a:r>
              <a:rPr lang="de-DE" sz="2400" b="0" i="0" u="none" strike="noStrike" baseline="0" dirty="0">
                <a:latin typeface="Calibri" panose="020F0502020204030204" pitchFamily="34" charset="0"/>
                <a:cs typeface="Calibri" panose="020F0502020204030204" pitchFamily="34" charset="0"/>
              </a:rPr>
              <a:t>.</a:t>
            </a:r>
          </a:p>
          <a:p>
            <a:r>
              <a:rPr lang="de-DE" sz="2400" b="0" i="0" u="none" strike="noStrike" baseline="0" dirty="0">
                <a:latin typeface="Calibri" panose="020F0502020204030204" pitchFamily="34" charset="0"/>
                <a:cs typeface="Calibri" panose="020F0502020204030204" pitchFamily="34" charset="0"/>
              </a:rPr>
              <a:t>Wenn Gott erleuchtete Augen des Herzens gibt, dann gewinnt der Glaubende </a:t>
            </a:r>
            <a:r>
              <a:rPr lang="de-DE" sz="2400" b="1" i="0" strike="noStrike" baseline="0" dirty="0">
                <a:latin typeface="Calibri" panose="020F0502020204030204" pitchFamily="34" charset="0"/>
                <a:cs typeface="Calibri" panose="020F0502020204030204" pitchFamily="34" charset="0"/>
              </a:rPr>
              <a:t>durch den Heiligen Geist </a:t>
            </a:r>
            <a:r>
              <a:rPr lang="de-DE" sz="2400" b="0" i="0" u="none" strike="noStrike" baseline="0" dirty="0">
                <a:latin typeface="Calibri" panose="020F0502020204030204" pitchFamily="34" charset="0"/>
                <a:cs typeface="Calibri" panose="020F0502020204030204" pitchFamily="34" charset="0"/>
              </a:rPr>
              <a:t>eine tiefere Erkenntnis Gottes und seines Geheimnisses, seines Heilshandelns für die Menschen in Jesus Christus, und größeres Wissen über die Hoffnung, zu der Gott sie berufen hat, sowie über die überwältigende Kraft, die Gott an den Glaubenden erweist.</a:t>
            </a:r>
          </a:p>
          <a:p>
            <a:endParaRPr lang="de-DE" sz="240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390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nhaltsplatzhalter 4" descr="Ein Bild, das Text, Astronomie, Astronomisches Objekt, Nacht enthält.&#10;&#10;Automatisch generierte Beschreibung">
            <a:extLst>
              <a:ext uri="{FF2B5EF4-FFF2-40B4-BE49-F238E27FC236}">
                <a16:creationId xmlns:a16="http://schemas.microsoft.com/office/drawing/2014/main" id="{48186C96-33B3-0245-3A57-8B3F2775F1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6433" y="1555480"/>
            <a:ext cx="5372100" cy="3747039"/>
          </a:xfrm>
          <a:prstGeom prst="rect">
            <a:avLst/>
          </a:prstGeom>
        </p:spPr>
      </p:pic>
      <p:sp>
        <p:nvSpPr>
          <p:cNvPr id="14" name="Rectangle 13">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Text, Poster, Grafikdesign enthält.&#10;&#10;Automatisch generierte Beschreibung">
            <a:extLst>
              <a:ext uri="{FF2B5EF4-FFF2-40B4-BE49-F238E27FC236}">
                <a16:creationId xmlns:a16="http://schemas.microsoft.com/office/drawing/2014/main" id="{B80BB21E-9FC0-6533-4704-105336D69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089" y="643467"/>
            <a:ext cx="4456852" cy="5571066"/>
          </a:xfrm>
          <a:prstGeom prst="rect">
            <a:avLst/>
          </a:prstGeom>
        </p:spPr>
      </p:pic>
    </p:spTree>
    <p:extLst>
      <p:ext uri="{BB962C8B-B14F-4D97-AF65-F5344CB8AC3E}">
        <p14:creationId xmlns:p14="http://schemas.microsoft.com/office/powerpoint/2010/main" val="302233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Text, Poster, Screenshot, draußen enthält.&#10;&#10;Automatisch generierte Beschreibung">
            <a:extLst>
              <a:ext uri="{FF2B5EF4-FFF2-40B4-BE49-F238E27FC236}">
                <a16:creationId xmlns:a16="http://schemas.microsoft.com/office/drawing/2014/main" id="{E9D569EC-18A7-E475-C7F7-A16D07080E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344" y="199620"/>
            <a:ext cx="5511474" cy="6458759"/>
          </a:xfrm>
        </p:spPr>
      </p:pic>
      <p:pic>
        <p:nvPicPr>
          <p:cNvPr id="7" name="Grafik 6" descr="Ein Bild, das Text, Screenshot, Planet, Erde enthält.&#10;&#10;Automatisch generierte Beschreibung">
            <a:extLst>
              <a:ext uri="{FF2B5EF4-FFF2-40B4-BE49-F238E27FC236}">
                <a16:creationId xmlns:a16="http://schemas.microsoft.com/office/drawing/2014/main" id="{AB4648BF-6B52-15AF-F76C-DED7F889B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564" y="199620"/>
            <a:ext cx="5360460" cy="5278564"/>
          </a:xfrm>
          <a:prstGeom prst="rect">
            <a:avLst/>
          </a:prstGeom>
        </p:spPr>
      </p:pic>
    </p:spTree>
    <p:extLst>
      <p:ext uri="{BB962C8B-B14F-4D97-AF65-F5344CB8AC3E}">
        <p14:creationId xmlns:p14="http://schemas.microsoft.com/office/powerpoint/2010/main" val="3635102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829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Text, Sonnenuntergang, Screenshot, Sonne enthält.&#10;&#10;Automatisch generierte Beschreibung">
            <a:extLst>
              <a:ext uri="{FF2B5EF4-FFF2-40B4-BE49-F238E27FC236}">
                <a16:creationId xmlns:a16="http://schemas.microsoft.com/office/drawing/2014/main" id="{9B260237-A793-2A84-23B1-0B9314864626}"/>
              </a:ext>
            </a:extLst>
          </p:cNvPr>
          <p:cNvPicPr>
            <a:picLocks noChangeAspect="1"/>
          </p:cNvPicPr>
          <p:nvPr/>
        </p:nvPicPr>
        <p:blipFill>
          <a:blip r:embed="rId2">
            <a:extLst>
              <a:ext uri="{28A0092B-C50C-407E-A947-70E740481C1C}">
                <a14:useLocalDpi xmlns:a14="http://schemas.microsoft.com/office/drawing/2010/main" val="0"/>
              </a:ext>
            </a:extLst>
          </a:blip>
          <a:srcRect t="1042" b="8958"/>
          <a:stretch/>
        </p:blipFill>
        <p:spPr>
          <a:xfrm>
            <a:off x="3619971" y="643467"/>
            <a:ext cx="4952058" cy="5571066"/>
          </a:xfrm>
          <a:prstGeom prst="rect">
            <a:avLst/>
          </a:prstGeom>
        </p:spPr>
      </p:pic>
    </p:spTree>
    <p:extLst>
      <p:ext uri="{BB962C8B-B14F-4D97-AF65-F5344CB8AC3E}">
        <p14:creationId xmlns:p14="http://schemas.microsoft.com/office/powerpoint/2010/main" val="3940862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Kunst, Bild, Zeichnung, Mosaik enthält.&#10;&#10;Automatisch generierte Beschreibung">
            <a:extLst>
              <a:ext uri="{FF2B5EF4-FFF2-40B4-BE49-F238E27FC236}">
                <a16:creationId xmlns:a16="http://schemas.microsoft.com/office/drawing/2014/main" id="{C12A8B35-89C8-36D1-5163-F40457FF1C34}"/>
              </a:ext>
            </a:extLst>
          </p:cNvPr>
          <p:cNvPicPr>
            <a:picLocks noChangeAspect="1"/>
          </p:cNvPicPr>
          <p:nvPr/>
        </p:nvPicPr>
        <p:blipFill>
          <a:blip r:embed="rId2">
            <a:extLst>
              <a:ext uri="{28A0092B-C50C-407E-A947-70E740481C1C}">
                <a14:useLocalDpi xmlns:a14="http://schemas.microsoft.com/office/drawing/2010/main" val="0"/>
              </a:ext>
            </a:extLst>
          </a:blip>
          <a:srcRect t="15354" r="-1" b="9833"/>
          <a:stretch/>
        </p:blipFill>
        <p:spPr>
          <a:xfrm>
            <a:off x="-1" y="10"/>
            <a:ext cx="6096001" cy="6857990"/>
          </a:xfrm>
          <a:prstGeom prst="rect">
            <a:avLst/>
          </a:prstGeom>
        </p:spPr>
      </p:pic>
      <p:pic>
        <p:nvPicPr>
          <p:cNvPr id="5" name="Inhaltsplatzhalter 4" descr="Ein Bild, das Naturprodukt, Säugetier enthält.&#10;&#10;Automatisch generierte Beschreibung">
            <a:extLst>
              <a:ext uri="{FF2B5EF4-FFF2-40B4-BE49-F238E27FC236}">
                <a16:creationId xmlns:a16="http://schemas.microsoft.com/office/drawing/2014/main" id="{D992FF7B-0F52-511D-97F9-68FE50E1005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4356" r="-1" b="1809"/>
          <a:stretch/>
        </p:blipFill>
        <p:spPr>
          <a:xfrm>
            <a:off x="6094476" y="10"/>
            <a:ext cx="6094477" cy="6857990"/>
          </a:xfrm>
          <a:prstGeom prst="rect">
            <a:avLst/>
          </a:prstGeom>
        </p:spPr>
      </p:pic>
      <p:sp>
        <p:nvSpPr>
          <p:cNvPr id="14" name="Rectangle 13">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FCAEAB1-2DE3-E641-3112-B28B0E37FC87}"/>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7200" kern="1200" dirty="0" err="1">
                <a:solidFill>
                  <a:schemeClr val="bg1"/>
                </a:solidFill>
                <a:latin typeface="+mj-lt"/>
                <a:ea typeface="+mj-ea"/>
                <a:cs typeface="+mj-cs"/>
              </a:rPr>
              <a:t>Potenzial</a:t>
            </a:r>
            <a:r>
              <a:rPr lang="en-US" sz="7200" kern="1200" dirty="0">
                <a:solidFill>
                  <a:schemeClr val="bg1"/>
                </a:solidFill>
                <a:latin typeface="+mj-lt"/>
                <a:ea typeface="+mj-ea"/>
                <a:cs typeface="+mj-cs"/>
              </a:rPr>
              <a:t> </a:t>
            </a:r>
            <a:r>
              <a:rPr lang="en-US" sz="7200" kern="1200" dirty="0" err="1">
                <a:solidFill>
                  <a:schemeClr val="bg1"/>
                </a:solidFill>
                <a:latin typeface="+mj-lt"/>
                <a:ea typeface="+mj-ea"/>
                <a:cs typeface="+mj-cs"/>
              </a:rPr>
              <a:t>sehen</a:t>
            </a:r>
            <a:r>
              <a:rPr lang="en-US" sz="7200" kern="1200" dirty="0">
                <a:solidFill>
                  <a:schemeClr val="bg1"/>
                </a:solidFill>
                <a:latin typeface="+mj-lt"/>
                <a:ea typeface="+mj-ea"/>
                <a:cs typeface="+mj-cs"/>
              </a:rPr>
              <a:t>…</a:t>
            </a:r>
          </a:p>
        </p:txBody>
      </p:sp>
      <p:sp>
        <p:nvSpPr>
          <p:cNvPr id="16" name="Rectangle: Rounded Corners 1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993944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77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Text, Buch enthält.&#10;&#10;Automatisch generierte Beschreibung">
            <a:extLst>
              <a:ext uri="{FF2B5EF4-FFF2-40B4-BE49-F238E27FC236}">
                <a16:creationId xmlns:a16="http://schemas.microsoft.com/office/drawing/2014/main" id="{9B2559A0-6B84-85AF-1CCF-D0797B4C5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307" y="643467"/>
            <a:ext cx="3997239" cy="5571066"/>
          </a:xfrm>
          <a:prstGeom prst="rect">
            <a:avLst/>
          </a:prstGeom>
        </p:spPr>
      </p:pic>
      <p:sp>
        <p:nvSpPr>
          <p:cNvPr id="16" name="Rectangle 15">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Geschirr, Schüssel, Text, Keramik enthält.&#10;&#10;Automatisch generierte Beschreibung">
            <a:extLst>
              <a:ext uri="{FF2B5EF4-FFF2-40B4-BE49-F238E27FC236}">
                <a16:creationId xmlns:a16="http://schemas.microsoft.com/office/drawing/2014/main" id="{8B412300-40A5-E343-1B7E-AA97D2F9BE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7646" y="643467"/>
            <a:ext cx="4456852" cy="5571066"/>
          </a:xfrm>
          <a:prstGeom prst="rect">
            <a:avLst/>
          </a:prstGeom>
        </p:spPr>
      </p:pic>
    </p:spTree>
    <p:extLst>
      <p:ext uri="{BB962C8B-B14F-4D97-AF65-F5344CB8AC3E}">
        <p14:creationId xmlns:p14="http://schemas.microsoft.com/office/powerpoint/2010/main" val="643278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Entwurf, Zeichnung, Kleidung, Cartoon enthält.&#10;&#10;Automatisch generierte Beschreibung">
            <a:extLst>
              <a:ext uri="{FF2B5EF4-FFF2-40B4-BE49-F238E27FC236}">
                <a16:creationId xmlns:a16="http://schemas.microsoft.com/office/drawing/2014/main" id="{CE1CB8AA-1ABA-5308-577A-B71ADE59868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909" r="1665" b="2"/>
          <a:stretch/>
        </p:blipFill>
        <p:spPr>
          <a:xfrm>
            <a:off x="643467" y="643467"/>
            <a:ext cx="5372099" cy="5571066"/>
          </a:xfrm>
          <a:prstGeom prst="rect">
            <a:avLst/>
          </a:prstGeom>
        </p:spPr>
      </p:pic>
      <p:pic>
        <p:nvPicPr>
          <p:cNvPr id="7" name="Grafik 6" descr="Ein Bild, das Kunst, Bild, Zeichnung, Text enthält.&#10;&#10;Automatisch generierte Beschreibung">
            <a:extLst>
              <a:ext uri="{FF2B5EF4-FFF2-40B4-BE49-F238E27FC236}">
                <a16:creationId xmlns:a16="http://schemas.microsoft.com/office/drawing/2014/main" id="{F610C22A-269B-1BC1-2F28-3FA37F85FFC7}"/>
              </a:ext>
            </a:extLst>
          </p:cNvPr>
          <p:cNvPicPr>
            <a:picLocks noChangeAspect="1"/>
          </p:cNvPicPr>
          <p:nvPr/>
        </p:nvPicPr>
        <p:blipFill>
          <a:blip r:embed="rId3">
            <a:extLst>
              <a:ext uri="{28A0092B-C50C-407E-A947-70E740481C1C}">
                <a14:useLocalDpi xmlns:a14="http://schemas.microsoft.com/office/drawing/2010/main" val="0"/>
              </a:ext>
            </a:extLst>
          </a:blip>
          <a:srcRect t="27306" b="101"/>
          <a:stretch/>
        </p:blipFill>
        <p:spPr>
          <a:xfrm>
            <a:off x="6176432" y="643467"/>
            <a:ext cx="5372100" cy="5571066"/>
          </a:xfrm>
          <a:prstGeom prst="rect">
            <a:avLst/>
          </a:prstGeom>
        </p:spPr>
      </p:pic>
    </p:spTree>
    <p:extLst>
      <p:ext uri="{BB962C8B-B14F-4D97-AF65-F5344CB8AC3E}">
        <p14:creationId xmlns:p14="http://schemas.microsoft.com/office/powerpoint/2010/main" val="3936869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Kleidung, Menschliches Gesicht, Person, Mode enthält.&#10;&#10;Automatisch generierte Beschreibung">
            <a:extLst>
              <a:ext uri="{FF2B5EF4-FFF2-40B4-BE49-F238E27FC236}">
                <a16:creationId xmlns:a16="http://schemas.microsoft.com/office/drawing/2014/main" id="{0EE0804B-0173-BFDC-0A5B-EED285861B79}"/>
              </a:ext>
            </a:extLst>
          </p:cNvPr>
          <p:cNvPicPr>
            <a:picLocks noChangeAspect="1"/>
          </p:cNvPicPr>
          <p:nvPr/>
        </p:nvPicPr>
        <p:blipFill>
          <a:blip r:embed="rId2">
            <a:extLst>
              <a:ext uri="{28A0092B-C50C-407E-A947-70E740481C1C}">
                <a14:useLocalDpi xmlns:a14="http://schemas.microsoft.com/office/drawing/2010/main" val="0"/>
              </a:ext>
            </a:extLst>
          </a:blip>
          <a:srcRect r="5882" b="-1"/>
          <a:stretch/>
        </p:blipFill>
        <p:spPr>
          <a:xfrm>
            <a:off x="2522358" y="10"/>
            <a:ext cx="9669642" cy="6857990"/>
          </a:xfrm>
          <a:prstGeom prst="rect">
            <a:avLst/>
          </a:prstGeom>
        </p:spPr>
      </p:pic>
      <p:sp>
        <p:nvSpPr>
          <p:cNvPr id="29" name="Rectangle 28">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7A6976E0-E311-60D0-33EF-806015F46C50}"/>
              </a:ext>
            </a:extLst>
          </p:cNvPr>
          <p:cNvSpPr txBox="1"/>
          <p:nvPr/>
        </p:nvSpPr>
        <p:spPr>
          <a:xfrm>
            <a:off x="952228" y="743447"/>
            <a:ext cx="3973385" cy="3692028"/>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4000" b="1">
                <a:latin typeface="+mj-lt"/>
                <a:ea typeface="+mj-ea"/>
                <a:cs typeface="+mj-cs"/>
              </a:rPr>
              <a:t>Die Fähigkeit, Ihrer Kreativität und </a:t>
            </a:r>
          </a:p>
          <a:p>
            <a:pPr>
              <a:lnSpc>
                <a:spcPct val="90000"/>
              </a:lnSpc>
              <a:spcBef>
                <a:spcPct val="0"/>
              </a:spcBef>
              <a:spcAft>
                <a:spcPts val="600"/>
              </a:spcAft>
            </a:pPr>
            <a:r>
              <a:rPr lang="en-US" sz="4000" b="1">
                <a:latin typeface="+mj-lt"/>
                <a:ea typeface="+mj-ea"/>
                <a:cs typeface="+mj-cs"/>
              </a:rPr>
              <a:t>Ihren Träumen Flügel zu verleihen</a:t>
            </a:r>
          </a:p>
        </p:txBody>
      </p:sp>
    </p:spTree>
    <p:extLst>
      <p:ext uri="{BB962C8B-B14F-4D97-AF65-F5344CB8AC3E}">
        <p14:creationId xmlns:p14="http://schemas.microsoft.com/office/powerpoint/2010/main" val="713451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Entwurf, Zeichnung, Darstellung, Säugetier enthält.&#10;&#10;Automatisch generierte Beschreibung">
            <a:extLst>
              <a:ext uri="{FF2B5EF4-FFF2-40B4-BE49-F238E27FC236}">
                <a16:creationId xmlns:a16="http://schemas.microsoft.com/office/drawing/2014/main" id="{24CDCAF2-AC15-09D5-2DF8-EF7151783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297" y="457200"/>
            <a:ext cx="4383405" cy="5943600"/>
          </a:xfrm>
          <a:prstGeom prst="rect">
            <a:avLst/>
          </a:prstGeom>
        </p:spPr>
      </p:pic>
    </p:spTree>
    <p:extLst>
      <p:ext uri="{BB962C8B-B14F-4D97-AF65-F5344CB8AC3E}">
        <p14:creationId xmlns:p14="http://schemas.microsoft.com/office/powerpoint/2010/main" val="4174372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feld 1">
            <a:extLst>
              <a:ext uri="{FF2B5EF4-FFF2-40B4-BE49-F238E27FC236}">
                <a16:creationId xmlns:a16="http://schemas.microsoft.com/office/drawing/2014/main" id="{041B47EE-4E03-6079-2524-6DE94268DC22}"/>
              </a:ext>
            </a:extLst>
          </p:cNvPr>
          <p:cNvSpPr txBox="1"/>
          <p:nvPr/>
        </p:nvSpPr>
        <p:spPr>
          <a:xfrm>
            <a:off x="1153236" y="559703"/>
            <a:ext cx="9867331" cy="116749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a:solidFill>
                  <a:srgbClr val="FFFFFF"/>
                </a:solidFill>
                <a:effectLst>
                  <a:outerShdw blurRad="38100" dist="38100" dir="2700000" algn="tl">
                    <a:srgbClr val="000000">
                      <a:alpha val="43137"/>
                    </a:srgbClr>
                  </a:outerShdw>
                </a:effectLst>
                <a:latin typeface="+mj-lt"/>
                <a:ea typeface="+mj-ea"/>
                <a:cs typeface="+mj-cs"/>
              </a:rPr>
              <a:t>Bekannte Zeichen neu deuten</a:t>
            </a:r>
          </a:p>
        </p:txBody>
      </p:sp>
      <p:sp>
        <p:nvSpPr>
          <p:cNvPr id="35" name="Rectangle 34">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Wand, Feuerlöscher, Im Haus, Softdrink enthält.&#10;&#10;Automatisch generierte Beschreibung">
            <a:extLst>
              <a:ext uri="{FF2B5EF4-FFF2-40B4-BE49-F238E27FC236}">
                <a16:creationId xmlns:a16="http://schemas.microsoft.com/office/drawing/2014/main" id="{9C03A770-094D-4A2B-DB0B-CC714E1E04A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 b="16258"/>
          <a:stretch/>
        </p:blipFill>
        <p:spPr>
          <a:xfrm>
            <a:off x="399394" y="2165352"/>
            <a:ext cx="2239753" cy="2500745"/>
          </a:xfrm>
          <a:prstGeom prst="rect">
            <a:avLst/>
          </a:prstGeom>
        </p:spPr>
      </p:pic>
      <p:pic>
        <p:nvPicPr>
          <p:cNvPr id="11" name="Grafik 10" descr="Ein Bild, das Text, Fahrzeug, Landfahrzeug, Kraftfahrzeugkennzeichen enthält.&#10;&#10;Automatisch generierte Beschreibung">
            <a:extLst>
              <a:ext uri="{FF2B5EF4-FFF2-40B4-BE49-F238E27FC236}">
                <a16:creationId xmlns:a16="http://schemas.microsoft.com/office/drawing/2014/main" id="{BE6FB8D3-632B-D63D-61DA-C4538B7BCF9E}"/>
              </a:ext>
            </a:extLst>
          </p:cNvPr>
          <p:cNvPicPr>
            <a:picLocks noChangeAspect="1"/>
          </p:cNvPicPr>
          <p:nvPr/>
        </p:nvPicPr>
        <p:blipFill rotWithShape="1">
          <a:blip r:embed="rId3">
            <a:extLst>
              <a:ext uri="{28A0092B-C50C-407E-A947-70E740481C1C}">
                <a14:useLocalDpi xmlns:a14="http://schemas.microsoft.com/office/drawing/2010/main" val="0"/>
              </a:ext>
            </a:extLst>
          </a:blip>
          <a:srcRect l="1" r="1" b="41081"/>
          <a:stretch/>
        </p:blipFill>
        <p:spPr>
          <a:xfrm>
            <a:off x="3013394" y="3466360"/>
            <a:ext cx="6401790" cy="2734632"/>
          </a:xfrm>
          <a:prstGeom prst="rect">
            <a:avLst/>
          </a:prstGeom>
        </p:spPr>
      </p:pic>
      <p:pic>
        <p:nvPicPr>
          <p:cNvPr id="9" name="Grafik 8" descr="Ein Bild, das draußen, Text, Schild, Verkehrsschild enthält.&#10;&#10;Automatisch generierte Beschreibung">
            <a:extLst>
              <a:ext uri="{FF2B5EF4-FFF2-40B4-BE49-F238E27FC236}">
                <a16:creationId xmlns:a16="http://schemas.microsoft.com/office/drawing/2014/main" id="{A0EE333C-6B1E-0923-DBF0-A6A943F1E453}"/>
              </a:ext>
            </a:extLst>
          </p:cNvPr>
          <p:cNvPicPr>
            <a:picLocks noChangeAspect="1"/>
          </p:cNvPicPr>
          <p:nvPr/>
        </p:nvPicPr>
        <p:blipFill>
          <a:blip r:embed="rId4">
            <a:extLst>
              <a:ext uri="{28A0092B-C50C-407E-A947-70E740481C1C}">
                <a14:useLocalDpi xmlns:a14="http://schemas.microsoft.com/office/drawing/2010/main" val="0"/>
              </a:ext>
            </a:extLst>
          </a:blip>
          <a:srcRect t="15644" r="-2" b="1031"/>
          <a:stretch/>
        </p:blipFill>
        <p:spPr>
          <a:xfrm>
            <a:off x="9711113" y="2165352"/>
            <a:ext cx="2227365" cy="2474554"/>
          </a:xfrm>
          <a:prstGeom prst="rect">
            <a:avLst/>
          </a:prstGeom>
        </p:spPr>
      </p:pic>
    </p:spTree>
    <p:extLst>
      <p:ext uri="{BB962C8B-B14F-4D97-AF65-F5344CB8AC3E}">
        <p14:creationId xmlns:p14="http://schemas.microsoft.com/office/powerpoint/2010/main" val="1048227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Pflanze, Text, Ahorn, Ahornblatt enthält.&#10;&#10;Automatisch generierte Beschreibung">
            <a:extLst>
              <a:ext uri="{FF2B5EF4-FFF2-40B4-BE49-F238E27FC236}">
                <a16:creationId xmlns:a16="http://schemas.microsoft.com/office/drawing/2014/main" id="{E7E8E0E2-9B3A-B057-72A8-7B067720C6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457200"/>
            <a:ext cx="5943600" cy="5943600"/>
          </a:xfrm>
          <a:prstGeom prst="rect">
            <a:avLst/>
          </a:prstGeom>
        </p:spPr>
      </p:pic>
    </p:spTree>
    <p:extLst>
      <p:ext uri="{BB962C8B-B14F-4D97-AF65-F5344CB8AC3E}">
        <p14:creationId xmlns:p14="http://schemas.microsoft.com/office/powerpoint/2010/main" val="7868407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Text, Feuerwerk, Stern, Nacht enthält.&#10;&#10;Automatisch generierte Beschreibung">
            <a:extLst>
              <a:ext uri="{FF2B5EF4-FFF2-40B4-BE49-F238E27FC236}">
                <a16:creationId xmlns:a16="http://schemas.microsoft.com/office/drawing/2014/main" id="{154DB7F9-C5AC-035E-3801-D79FCA9069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457200"/>
            <a:ext cx="7924800" cy="5943600"/>
          </a:xfrm>
          <a:prstGeom prst="rect">
            <a:avLst/>
          </a:prstGeom>
        </p:spPr>
      </p:pic>
    </p:spTree>
    <p:extLst>
      <p:ext uri="{BB962C8B-B14F-4D97-AF65-F5344CB8AC3E}">
        <p14:creationId xmlns:p14="http://schemas.microsoft.com/office/powerpoint/2010/main" val="1152379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15F3A4-6BAD-CD4F-6325-4243991A4F5F}"/>
              </a:ext>
            </a:extLst>
          </p:cNvPr>
          <p:cNvSpPr>
            <a:spLocks noGrp="1"/>
          </p:cNvSpPr>
          <p:nvPr>
            <p:ph type="title"/>
          </p:nvPr>
        </p:nvSpPr>
        <p:spPr>
          <a:xfrm>
            <a:off x="1584434" y="231229"/>
            <a:ext cx="6122275" cy="1051034"/>
          </a:xfrm>
        </p:spPr>
        <p:txBody>
          <a:bodyPr anchor="b">
            <a:normAutofit fontScale="90000"/>
          </a:bodyPr>
          <a:lstStyle/>
          <a:p>
            <a:r>
              <a:rPr lang="de-DE" sz="3600" b="1" kern="100" dirty="0">
                <a:latin typeface="Calibri" panose="020F0502020204030204" pitchFamily="34" charset="0"/>
                <a:ea typeface="Calibri" panose="020F0502020204030204" pitchFamily="34" charset="0"/>
                <a:cs typeface="Times New Roman" panose="02020603050405020304" pitchFamily="18" charset="0"/>
              </a:rPr>
              <a:t>Z</a:t>
            </a:r>
            <a:r>
              <a:rPr lang="de-DE" sz="3600" b="1" kern="100" dirty="0">
                <a:effectLst/>
                <a:latin typeface="Calibri" panose="020F0502020204030204" pitchFamily="34" charset="0"/>
                <a:ea typeface="Calibri" panose="020F0502020204030204" pitchFamily="34" charset="0"/>
                <a:cs typeface="Times New Roman" panose="02020603050405020304" pitchFamily="18" charset="0"/>
              </a:rPr>
              <a:t>wei Brillen – und einmal in </a:t>
            </a:r>
            <a:br>
              <a:rPr lang="de-DE" sz="3600" b="1" kern="100" dirty="0">
                <a:effectLst/>
                <a:latin typeface="Calibri" panose="020F0502020204030204" pitchFamily="34" charset="0"/>
                <a:ea typeface="Calibri" panose="020F0502020204030204" pitchFamily="34" charset="0"/>
                <a:cs typeface="Times New Roman" panose="02020603050405020304" pitchFamily="18" charset="0"/>
              </a:rPr>
            </a:br>
            <a:r>
              <a:rPr lang="de-DE" sz="3600" b="1" kern="100" dirty="0" err="1">
                <a:effectLst/>
                <a:latin typeface="Calibri" panose="020F0502020204030204" pitchFamily="34" charset="0"/>
                <a:ea typeface="Calibri" panose="020F0502020204030204" pitchFamily="34" charset="0"/>
                <a:cs typeface="Times New Roman" panose="02020603050405020304" pitchFamily="18" charset="0"/>
              </a:rPr>
              <a:t>Hebr</a:t>
            </a:r>
            <a:r>
              <a:rPr lang="de-DE" sz="3600" b="1" kern="100" dirty="0">
                <a:effectLst/>
                <a:latin typeface="Calibri" panose="020F0502020204030204" pitchFamily="34" charset="0"/>
                <a:ea typeface="Calibri" panose="020F0502020204030204" pitchFamily="34" charset="0"/>
                <a:cs typeface="Times New Roman" panose="02020603050405020304" pitchFamily="18" charset="0"/>
              </a:rPr>
              <a:t> 12,1-13</a:t>
            </a:r>
            <a:endParaRPr lang="de-DE" sz="3600" dirty="0"/>
          </a:p>
        </p:txBody>
      </p:sp>
      <p:sp>
        <p:nvSpPr>
          <p:cNvPr id="3" name="Inhaltsplatzhalter 2">
            <a:extLst>
              <a:ext uri="{FF2B5EF4-FFF2-40B4-BE49-F238E27FC236}">
                <a16:creationId xmlns:a16="http://schemas.microsoft.com/office/drawing/2014/main" id="{0E795212-1201-3680-EE96-0D9F868DF26D}"/>
              </a:ext>
            </a:extLst>
          </p:cNvPr>
          <p:cNvSpPr>
            <a:spLocks noGrp="1"/>
          </p:cNvSpPr>
          <p:nvPr>
            <p:ph idx="1"/>
          </p:nvPr>
        </p:nvSpPr>
        <p:spPr>
          <a:xfrm>
            <a:off x="378372" y="1513492"/>
            <a:ext cx="6505904" cy="5113279"/>
          </a:xfrm>
        </p:spPr>
        <p:txBody>
          <a:bodyPr anchor="t">
            <a:normAutofit/>
          </a:bodyPr>
          <a:lstStyle/>
          <a:p>
            <a:pPr marL="0" indent="0">
              <a:buNone/>
            </a:pPr>
            <a:r>
              <a:rPr lang="de-DE" sz="2000" b="1" dirty="0" err="1">
                <a:highlight>
                  <a:srgbClr val="00FFFF"/>
                </a:highlight>
                <a:latin typeface="Calibri" panose="020F0502020204030204" pitchFamily="34" charset="0"/>
                <a:cs typeface="Calibri" panose="020F0502020204030204" pitchFamily="34" charset="0"/>
              </a:rPr>
              <a:t>Hebr</a:t>
            </a:r>
            <a:r>
              <a:rPr lang="de-DE" sz="2000" b="1" dirty="0">
                <a:highlight>
                  <a:srgbClr val="00FFFF"/>
                </a:highlight>
                <a:latin typeface="Calibri" panose="020F0502020204030204" pitchFamily="34" charset="0"/>
                <a:cs typeface="Calibri" panose="020F0502020204030204" pitchFamily="34" charset="0"/>
              </a:rPr>
              <a:t> 12,1-3 = </a:t>
            </a:r>
            <a:r>
              <a:rPr lang="de-DE" sz="2000" kern="0" baseline="30000" dirty="0">
                <a:effectLst/>
                <a:latin typeface="Calibri" panose="020F0502020204030204" pitchFamily="34" charset="0"/>
                <a:ea typeface="Calibri" panose="020F0502020204030204" pitchFamily="34" charset="0"/>
                <a:cs typeface="Calibri" panose="020F0502020204030204" pitchFamily="34" charset="0"/>
              </a:rPr>
              <a:t> </a:t>
            </a:r>
            <a:r>
              <a:rPr lang="de-DE" sz="2000" kern="0" dirty="0">
                <a:effectLst/>
                <a:latin typeface="Calibri" panose="020F0502020204030204" pitchFamily="34" charset="0"/>
                <a:ea typeface="Calibri" panose="020F0502020204030204" pitchFamily="34" charset="0"/>
                <a:cs typeface="Calibri" panose="020F0502020204030204" pitchFamily="34" charset="0"/>
              </a:rPr>
              <a:t>Deshalb lasst nun auch uns, da wir eine so große Wolke von Zeugen um uns haben, </a:t>
            </a:r>
          </a:p>
          <a:p>
            <a:r>
              <a:rPr lang="de-DE" sz="2000" kern="0" dirty="0">
                <a:effectLst/>
                <a:latin typeface="Calibri" panose="020F0502020204030204" pitchFamily="34" charset="0"/>
                <a:ea typeface="Calibri" panose="020F0502020204030204" pitchFamily="34" charset="0"/>
                <a:cs typeface="Calibri" panose="020F0502020204030204" pitchFamily="34" charset="0"/>
              </a:rPr>
              <a:t>jede Bürde und die uns so leicht umstrickende Sünde ablegen </a:t>
            </a:r>
          </a:p>
          <a:p>
            <a:r>
              <a:rPr lang="de-DE" sz="2000" kern="0" dirty="0">
                <a:effectLst/>
                <a:latin typeface="Calibri" panose="020F0502020204030204" pitchFamily="34" charset="0"/>
                <a:ea typeface="Calibri" panose="020F0502020204030204" pitchFamily="34" charset="0"/>
                <a:cs typeface="Calibri" panose="020F0502020204030204" pitchFamily="34" charset="0"/>
              </a:rPr>
              <a:t>und mit Ausdauer laufen den vor uns liegenden Wettlauf, </a:t>
            </a:r>
          </a:p>
          <a:p>
            <a:r>
              <a:rPr lang="de-DE" sz="2000" kern="0" dirty="0">
                <a:effectLst/>
                <a:latin typeface="Calibri" panose="020F0502020204030204" pitchFamily="34" charset="0"/>
                <a:ea typeface="Calibri" panose="020F0502020204030204" pitchFamily="34" charset="0"/>
                <a:cs typeface="Calibri" panose="020F0502020204030204" pitchFamily="34" charset="0"/>
              </a:rPr>
              <a:t>indem wir </a:t>
            </a:r>
            <a:r>
              <a:rPr lang="de-DE" sz="2000" b="1" kern="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hinschauen auf Jesus, den Anfänger und Vollender des Glaubens</a:t>
            </a:r>
            <a:r>
              <a:rPr lang="de-DE" sz="2000" kern="0" dirty="0">
                <a:effectLst/>
                <a:latin typeface="Calibri" panose="020F0502020204030204" pitchFamily="34" charset="0"/>
                <a:ea typeface="Calibri" panose="020F0502020204030204" pitchFamily="34" charset="0"/>
                <a:cs typeface="Calibri" panose="020F0502020204030204" pitchFamily="34" charset="0"/>
              </a:rPr>
              <a:t>, </a:t>
            </a:r>
          </a:p>
          <a:p>
            <a:pPr lvl="1"/>
            <a:r>
              <a:rPr lang="de-DE" sz="2000" kern="0" dirty="0">
                <a:effectLst/>
                <a:latin typeface="Calibri" panose="020F0502020204030204" pitchFamily="34" charset="0"/>
                <a:ea typeface="Calibri" panose="020F0502020204030204" pitchFamily="34" charset="0"/>
                <a:cs typeface="Calibri" panose="020F0502020204030204" pitchFamily="34" charset="0"/>
              </a:rPr>
              <a:t>der um der vor ihm liegenden Freude willen </a:t>
            </a:r>
            <a:r>
              <a:rPr lang="de-DE" sz="2000"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die</a:t>
            </a:r>
            <a:r>
              <a:rPr lang="de-DE" sz="2000" kern="0" dirty="0">
                <a:effectLst/>
                <a:latin typeface="Calibri" panose="020F0502020204030204" pitchFamily="34" charset="0"/>
                <a:ea typeface="Calibri" panose="020F0502020204030204" pitchFamily="34" charset="0"/>
                <a:cs typeface="Calibri" panose="020F0502020204030204" pitchFamily="34" charset="0"/>
              </a:rPr>
              <a:t> </a:t>
            </a:r>
            <a:r>
              <a:rPr lang="de-DE" sz="2000"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Schande</a:t>
            </a:r>
            <a:r>
              <a:rPr lang="de-DE" sz="2000" kern="0" dirty="0">
                <a:effectLst/>
                <a:latin typeface="Calibri" panose="020F0502020204030204" pitchFamily="34" charset="0"/>
                <a:ea typeface="Calibri" panose="020F0502020204030204" pitchFamily="34" charset="0"/>
                <a:cs typeface="Calibri" panose="020F0502020204030204" pitchFamily="34" charset="0"/>
              </a:rPr>
              <a:t> nicht achtete </a:t>
            </a:r>
          </a:p>
          <a:p>
            <a:pPr lvl="1"/>
            <a:r>
              <a:rPr lang="de-DE" sz="2000" kern="0" dirty="0">
                <a:effectLst/>
                <a:latin typeface="Calibri" panose="020F0502020204030204" pitchFamily="34" charset="0"/>
                <a:ea typeface="Calibri" panose="020F0502020204030204" pitchFamily="34" charset="0"/>
                <a:cs typeface="Calibri" panose="020F0502020204030204" pitchFamily="34" charset="0"/>
              </a:rPr>
              <a:t>und </a:t>
            </a:r>
            <a:r>
              <a:rPr lang="de-DE" sz="2000"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das Kreuz </a:t>
            </a:r>
            <a:r>
              <a:rPr lang="de-DE" sz="2000" kern="0" dirty="0">
                <a:effectLst/>
                <a:latin typeface="Calibri" panose="020F0502020204030204" pitchFamily="34" charset="0"/>
                <a:ea typeface="Calibri" panose="020F0502020204030204" pitchFamily="34" charset="0"/>
                <a:cs typeface="Calibri" panose="020F0502020204030204" pitchFamily="34" charset="0"/>
              </a:rPr>
              <a:t>erduldete </a:t>
            </a:r>
          </a:p>
          <a:p>
            <a:pPr lvl="1"/>
            <a:r>
              <a:rPr lang="de-DE" sz="2000" kern="0" dirty="0">
                <a:effectLst/>
                <a:latin typeface="Calibri" panose="020F0502020204030204" pitchFamily="34" charset="0"/>
                <a:ea typeface="Calibri" panose="020F0502020204030204" pitchFamily="34" charset="0"/>
                <a:cs typeface="Calibri" panose="020F0502020204030204" pitchFamily="34" charset="0"/>
              </a:rPr>
              <a:t>und sich gesetzt hat </a:t>
            </a:r>
            <a:r>
              <a:rPr lang="de-DE" sz="2000"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zur Rechten des Thrones Gottes</a:t>
            </a:r>
            <a:r>
              <a:rPr lang="de-DE" sz="2000" kern="0" dirty="0">
                <a:effectLst/>
                <a:latin typeface="Calibri" panose="020F0502020204030204" pitchFamily="34" charset="0"/>
                <a:ea typeface="Calibri" panose="020F0502020204030204" pitchFamily="34" charset="0"/>
                <a:cs typeface="Calibri" panose="020F0502020204030204" pitchFamily="34" charset="0"/>
              </a:rPr>
              <a:t>. </a:t>
            </a:r>
          </a:p>
          <a:p>
            <a:pPr marL="265113" lvl="1" indent="-265113"/>
            <a:r>
              <a:rPr lang="de-DE" sz="2000" b="1" kern="0" dirty="0">
                <a:effectLst/>
                <a:highlight>
                  <a:srgbClr val="C0C0C0"/>
                </a:highlight>
                <a:latin typeface="Calibri" panose="020F0502020204030204" pitchFamily="34" charset="0"/>
                <a:ea typeface="Calibri" panose="020F0502020204030204" pitchFamily="34" charset="0"/>
                <a:cs typeface="Calibri" panose="020F0502020204030204" pitchFamily="34" charset="0"/>
              </a:rPr>
              <a:t>Denn betrachtet den</a:t>
            </a:r>
            <a:r>
              <a:rPr lang="de-DE" sz="2000" kern="0" dirty="0">
                <a:effectLst/>
                <a:latin typeface="Calibri" panose="020F0502020204030204" pitchFamily="34" charset="0"/>
                <a:ea typeface="Calibri" panose="020F0502020204030204" pitchFamily="34" charset="0"/>
                <a:cs typeface="Calibri" panose="020F0502020204030204" pitchFamily="34" charset="0"/>
              </a:rPr>
              <a:t>, der so großen Widerspruch von den Sündern gegen sich erduldet hat, damit ihr </a:t>
            </a:r>
            <a:r>
              <a:rPr lang="de-DE" sz="2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nicht ermüdet </a:t>
            </a:r>
            <a:r>
              <a:rPr lang="de-DE" sz="2000" kern="0" dirty="0">
                <a:effectLst/>
                <a:latin typeface="Calibri" panose="020F0502020204030204" pitchFamily="34" charset="0"/>
                <a:ea typeface="Calibri" panose="020F0502020204030204" pitchFamily="34" charset="0"/>
                <a:cs typeface="Calibri" panose="020F0502020204030204" pitchFamily="34" charset="0"/>
              </a:rPr>
              <a:t>und in euren </a:t>
            </a:r>
            <a:r>
              <a:rPr lang="de-DE" sz="2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Seelen ermattet</a:t>
            </a:r>
            <a:r>
              <a:rPr lang="de-DE" sz="2000" kern="0" dirty="0">
                <a:effectLst/>
                <a:latin typeface="Calibri" panose="020F0502020204030204" pitchFamily="34" charset="0"/>
                <a:ea typeface="Calibri" panose="020F0502020204030204" pitchFamily="34" charset="0"/>
                <a:cs typeface="Calibri" panose="020F0502020204030204" pitchFamily="34" charset="0"/>
              </a:rPr>
              <a:t>! </a:t>
            </a:r>
            <a:endParaRPr lang="de-DE" sz="20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de-DE" sz="20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fik 4" descr="Brille mit einfarbiger Füllung">
            <a:extLst>
              <a:ext uri="{FF2B5EF4-FFF2-40B4-BE49-F238E27FC236}">
                <a16:creationId xmlns:a16="http://schemas.microsoft.com/office/drawing/2014/main" id="{30BD8EC1-BAB8-6374-62F3-B46920A4CD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352099"/>
            <a:ext cx="914400" cy="914400"/>
          </a:xfrm>
          <a:prstGeom prst="rect">
            <a:avLst/>
          </a:prstGeom>
        </p:spPr>
      </p:pic>
      <p:pic>
        <p:nvPicPr>
          <p:cNvPr id="6" name="Picture 2">
            <a:extLst>
              <a:ext uri="{FF2B5EF4-FFF2-40B4-BE49-F238E27FC236}">
                <a16:creationId xmlns:a16="http://schemas.microsoft.com/office/drawing/2014/main" id="{9C65D438-B3C5-839D-9BD2-2CC6276960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87718" y="928484"/>
            <a:ext cx="3475682" cy="45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Inhaltsplatzhalter 4" descr="Ein Bild, das Text, Flamme, Feuer, Wärme enthält.&#10;&#10;Automatisch generierte Beschreibung">
            <a:extLst>
              <a:ext uri="{FF2B5EF4-FFF2-40B4-BE49-F238E27FC236}">
                <a16:creationId xmlns:a16="http://schemas.microsoft.com/office/drawing/2014/main" id="{7AD529E6-D20F-F085-D5E1-A7A9D565F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78" y="233582"/>
            <a:ext cx="2526030" cy="2971800"/>
          </a:xfrm>
          <a:prstGeom prst="rect">
            <a:avLst/>
          </a:prstGeom>
        </p:spPr>
      </p:pic>
      <p:pic>
        <p:nvPicPr>
          <p:cNvPr id="7" name="Grafik 6" descr="Ein Bild, das Kerze, Feuerzeug, Person, Im Haus enthält.&#10;&#10;Automatisch generierte Beschreibung">
            <a:extLst>
              <a:ext uri="{FF2B5EF4-FFF2-40B4-BE49-F238E27FC236}">
                <a16:creationId xmlns:a16="http://schemas.microsoft.com/office/drawing/2014/main" id="{67ED770D-6903-F3DB-FF90-A29F4B50028A}"/>
              </a:ext>
            </a:extLst>
          </p:cNvPr>
          <p:cNvPicPr>
            <a:picLocks noChangeAspect="1"/>
          </p:cNvPicPr>
          <p:nvPr/>
        </p:nvPicPr>
        <p:blipFill rotWithShape="1">
          <a:blip r:embed="rId3">
            <a:extLst>
              <a:ext uri="{28A0092B-C50C-407E-A947-70E740481C1C}">
                <a14:useLocalDpi xmlns:a14="http://schemas.microsoft.com/office/drawing/2010/main" val="0"/>
              </a:ext>
            </a:extLst>
          </a:blip>
          <a:srcRect l="13217" r="5278" b="20093"/>
          <a:stretch/>
        </p:blipFill>
        <p:spPr>
          <a:xfrm>
            <a:off x="3581400" y="480224"/>
            <a:ext cx="2971800" cy="2725158"/>
          </a:xfrm>
          <a:prstGeom prst="rect">
            <a:avLst/>
          </a:prstGeom>
        </p:spPr>
      </p:pic>
      <p:cxnSp>
        <p:nvCxnSpPr>
          <p:cNvPr id="22"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45298" y="2026340"/>
            <a:ext cx="54467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Wachs, Flamme, Kerzenständer, Wärme enthält.&#10;&#10;Automatisch generierte Beschreibung">
            <a:extLst>
              <a:ext uri="{FF2B5EF4-FFF2-40B4-BE49-F238E27FC236}">
                <a16:creationId xmlns:a16="http://schemas.microsoft.com/office/drawing/2014/main" id="{99F0E511-74C4-74C4-087E-2CFE1E6FBF6B}"/>
              </a:ext>
            </a:extLst>
          </p:cNvPr>
          <p:cNvPicPr>
            <a:picLocks noChangeAspect="1"/>
          </p:cNvPicPr>
          <p:nvPr/>
        </p:nvPicPr>
        <p:blipFill rotWithShape="1">
          <a:blip r:embed="rId4">
            <a:extLst>
              <a:ext uri="{28A0092B-C50C-407E-A947-70E740481C1C}">
                <a14:useLocalDpi xmlns:a14="http://schemas.microsoft.com/office/drawing/2010/main" val="0"/>
              </a:ext>
            </a:extLst>
          </a:blip>
          <a:srcRect r="40708"/>
          <a:stretch/>
        </p:blipFill>
        <p:spPr>
          <a:xfrm>
            <a:off x="748448" y="3411753"/>
            <a:ext cx="2639759" cy="2971800"/>
          </a:xfrm>
          <a:prstGeom prst="rect">
            <a:avLst/>
          </a:prstGeom>
        </p:spPr>
      </p:pic>
      <p:cxnSp>
        <p:nvCxnSpPr>
          <p:cNvPr id="23" name="Straight Connector 18">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477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nhaltsplatzhalter 4" descr="Ein Bild, das Feuerzeug, Kerze, Wachs, Streichholz enthält.&#10;&#10;Automatisch generierte Beschreibung">
            <a:extLst>
              <a:ext uri="{FF2B5EF4-FFF2-40B4-BE49-F238E27FC236}">
                <a16:creationId xmlns:a16="http://schemas.microsoft.com/office/drawing/2014/main" id="{BB3BA362-7CB1-6AFB-7F4C-7EC238B12358}"/>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20002" r="30244"/>
          <a:stretch/>
        </p:blipFill>
        <p:spPr>
          <a:xfrm>
            <a:off x="3581400" y="3411753"/>
            <a:ext cx="2538350" cy="2971800"/>
          </a:xfrm>
          <a:prstGeom prst="rect">
            <a:avLst/>
          </a:prstGeom>
        </p:spPr>
      </p:pic>
      <p:sp>
        <p:nvSpPr>
          <p:cNvPr id="2" name="Textfeld 1">
            <a:extLst>
              <a:ext uri="{FF2B5EF4-FFF2-40B4-BE49-F238E27FC236}">
                <a16:creationId xmlns:a16="http://schemas.microsoft.com/office/drawing/2014/main" id="{9A1A2845-AD78-C041-06C9-A725029D6EB3}"/>
              </a:ext>
            </a:extLst>
          </p:cNvPr>
          <p:cNvSpPr txBox="1"/>
          <p:nvPr/>
        </p:nvSpPr>
        <p:spPr>
          <a:xfrm>
            <a:off x="6745298" y="2288833"/>
            <a:ext cx="4208403" cy="3711571"/>
          </a:xfrm>
          <a:prstGeom prst="rect">
            <a:avLst/>
          </a:prstGeom>
        </p:spPr>
        <p:txBody>
          <a:bodyPr vert="horz" lIns="91440" tIns="45720" rIns="91440" bIns="45720" rtlCol="0">
            <a:normAutofit/>
          </a:bodyPr>
          <a:lstStyle/>
          <a:p>
            <a:pPr algn="ctr">
              <a:lnSpc>
                <a:spcPct val="90000"/>
              </a:lnSpc>
              <a:spcAft>
                <a:spcPts val="600"/>
              </a:spcAft>
            </a:pPr>
            <a:r>
              <a:rPr lang="en-US" sz="3600" b="1" dirty="0" err="1">
                <a:solidFill>
                  <a:schemeClr val="bg1"/>
                </a:solidFill>
              </a:rPr>
              <a:t>Fakten</a:t>
            </a:r>
            <a:r>
              <a:rPr lang="en-US" sz="3600" b="1" dirty="0">
                <a:solidFill>
                  <a:schemeClr val="bg1"/>
                </a:solidFill>
              </a:rPr>
              <a:t>, </a:t>
            </a:r>
            <a:r>
              <a:rPr lang="en-US" sz="3600" b="1" dirty="0" err="1">
                <a:solidFill>
                  <a:schemeClr val="bg1"/>
                </a:solidFill>
              </a:rPr>
              <a:t>Einsicht</a:t>
            </a:r>
            <a:r>
              <a:rPr lang="en-US" sz="3600" b="1" dirty="0">
                <a:solidFill>
                  <a:schemeClr val="bg1"/>
                </a:solidFill>
              </a:rPr>
              <a:t>, und </a:t>
            </a:r>
            <a:r>
              <a:rPr lang="en-US" sz="3600" b="1" dirty="0" err="1">
                <a:solidFill>
                  <a:schemeClr val="bg1"/>
                </a:solidFill>
              </a:rPr>
              <a:t>Symbolik</a:t>
            </a:r>
            <a:endParaRPr lang="en-US" sz="3600" b="1" dirty="0">
              <a:solidFill>
                <a:schemeClr val="bg1"/>
              </a:solidFill>
            </a:endParaRPr>
          </a:p>
        </p:txBody>
      </p:sp>
    </p:spTree>
    <p:extLst>
      <p:ext uri="{BB962C8B-B14F-4D97-AF65-F5344CB8AC3E}">
        <p14:creationId xmlns:p14="http://schemas.microsoft.com/office/powerpoint/2010/main" val="4016891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1" name="Rectangle 2663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626" name="Picture 2">
            <a:extLst>
              <a:ext uri="{FF2B5EF4-FFF2-40B4-BE49-F238E27FC236}">
                <a16:creationId xmlns:a16="http://schemas.microsoft.com/office/drawing/2014/main" id="{0DE51050-1414-4C1C-9443-22A64ABFD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80" r="1"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633" name="Rectangle 2663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35" name="Rectangle 2663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637" name="Rectangle 2663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feld 5">
            <a:extLst>
              <a:ext uri="{FF2B5EF4-FFF2-40B4-BE49-F238E27FC236}">
                <a16:creationId xmlns:a16="http://schemas.microsoft.com/office/drawing/2014/main" id="{EFE97AEA-77AB-496F-B157-F7B683381683}"/>
              </a:ext>
            </a:extLst>
          </p:cNvPr>
          <p:cNvSpPr txBox="1"/>
          <p:nvPr/>
        </p:nvSpPr>
        <p:spPr>
          <a:xfrm>
            <a:off x="371094" y="2718054"/>
            <a:ext cx="3438906" cy="3207258"/>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r>
              <a:rPr lang="en-US" sz="3000" i="0" dirty="0" err="1">
                <a:solidFill>
                  <a:schemeClr val="bg1"/>
                </a:solidFill>
                <a:effectLst/>
              </a:rPr>
              <a:t>Läufer</a:t>
            </a:r>
            <a:r>
              <a:rPr lang="en-US" sz="3000" i="0" dirty="0">
                <a:solidFill>
                  <a:schemeClr val="bg1"/>
                </a:solidFill>
                <a:effectLst/>
              </a:rPr>
              <a:t>, 1. </a:t>
            </a:r>
            <a:r>
              <a:rPr lang="en-US" sz="3000" i="0" dirty="0" err="1">
                <a:solidFill>
                  <a:schemeClr val="bg1"/>
                </a:solidFill>
                <a:effectLst/>
              </a:rPr>
              <a:t>Jh</a:t>
            </a:r>
            <a:r>
              <a:rPr lang="en-US" sz="3000" i="0" dirty="0">
                <a:solidFill>
                  <a:schemeClr val="bg1"/>
                </a:solidFill>
                <a:effectLst/>
              </a:rPr>
              <a:t>. v Chr., Villa der Papyri in Herculaneum,</a:t>
            </a:r>
          </a:p>
          <a:p>
            <a:pPr indent="-228600">
              <a:lnSpc>
                <a:spcPct val="90000"/>
              </a:lnSpc>
              <a:spcAft>
                <a:spcPts val="600"/>
              </a:spcAft>
              <a:buFont typeface="Arial" panose="020B0604020202020204" pitchFamily="34" charset="0"/>
              <a:buChar char="•"/>
            </a:pPr>
            <a:endParaRPr lang="en-US" sz="1600" b="0" i="0" dirty="0">
              <a:solidFill>
                <a:schemeClr val="bg1"/>
              </a:solidFill>
              <a:effectLst/>
            </a:endParaRPr>
          </a:p>
          <a:p>
            <a:pPr indent="-228600">
              <a:lnSpc>
                <a:spcPct val="90000"/>
              </a:lnSpc>
              <a:spcAft>
                <a:spcPts val="600"/>
              </a:spcAft>
              <a:buFont typeface="Arial" panose="020B0604020202020204" pitchFamily="34" charset="0"/>
              <a:buChar char="•"/>
            </a:pPr>
            <a:r>
              <a:rPr lang="en-US" sz="1600" b="0" i="0" dirty="0" err="1">
                <a:solidFill>
                  <a:schemeClr val="bg1"/>
                </a:solidFill>
                <a:effectLst/>
              </a:rPr>
              <a:t>Nationales</a:t>
            </a:r>
            <a:r>
              <a:rPr lang="en-US" sz="1600" b="0" i="0" dirty="0">
                <a:solidFill>
                  <a:schemeClr val="bg1"/>
                </a:solidFill>
                <a:effectLst/>
              </a:rPr>
              <a:t> </a:t>
            </a:r>
            <a:r>
              <a:rPr lang="en-US" sz="1600" b="0" i="0" dirty="0" err="1">
                <a:solidFill>
                  <a:schemeClr val="bg1"/>
                </a:solidFill>
                <a:effectLst/>
              </a:rPr>
              <a:t>Archäologisches</a:t>
            </a:r>
            <a:r>
              <a:rPr lang="en-US" sz="1600" b="0" i="0" dirty="0">
                <a:solidFill>
                  <a:schemeClr val="bg1"/>
                </a:solidFill>
                <a:effectLst/>
              </a:rPr>
              <a:t> Museum von </a:t>
            </a:r>
            <a:r>
              <a:rPr lang="en-US" sz="1600" b="0" i="0" dirty="0" err="1">
                <a:solidFill>
                  <a:schemeClr val="bg1"/>
                </a:solidFill>
                <a:effectLst/>
              </a:rPr>
              <a:t>Neapel</a:t>
            </a:r>
            <a:r>
              <a:rPr lang="en-US" sz="1600" b="0" i="0" dirty="0">
                <a:solidFill>
                  <a:schemeClr val="bg1"/>
                </a:solidFill>
                <a:effectLst/>
              </a:rPr>
              <a:t>.</a:t>
            </a:r>
          </a:p>
          <a:p>
            <a:pPr indent="-228600">
              <a:lnSpc>
                <a:spcPct val="90000"/>
              </a:lnSpc>
              <a:spcAft>
                <a:spcPts val="600"/>
              </a:spcAft>
              <a:buFont typeface="Arial" panose="020B0604020202020204" pitchFamily="34" charset="0"/>
              <a:buChar char="•"/>
            </a:pPr>
            <a:endParaRPr lang="en-US" sz="1600" dirty="0">
              <a:solidFill>
                <a:schemeClr val="bg1"/>
              </a:solidFill>
            </a:endParaRPr>
          </a:p>
          <a:p>
            <a:pPr indent="-228600">
              <a:lnSpc>
                <a:spcPct val="90000"/>
              </a:lnSpc>
              <a:spcAft>
                <a:spcPts val="600"/>
              </a:spcAft>
              <a:buFont typeface="Arial" panose="020B0604020202020204" pitchFamily="34" charset="0"/>
              <a:buChar char="•"/>
            </a:pPr>
            <a:endParaRPr lang="en-US" sz="1600" dirty="0">
              <a:solidFill>
                <a:schemeClr val="bg1"/>
              </a:solidFill>
            </a:endParaRPr>
          </a:p>
          <a:p>
            <a:pPr indent="-228600">
              <a:lnSpc>
                <a:spcPct val="90000"/>
              </a:lnSpc>
              <a:spcAft>
                <a:spcPts val="600"/>
              </a:spcAft>
              <a:buFont typeface="Arial" panose="020B0604020202020204" pitchFamily="34" charset="0"/>
              <a:buChar char="•"/>
            </a:pPr>
            <a:r>
              <a:rPr lang="en-US" sz="1600" b="1" i="0" u="sng" dirty="0">
                <a:solidFill>
                  <a:schemeClr val="bg1"/>
                </a:solidFill>
                <a:effectLst/>
                <a:hlinkClick r:id="rId3"/>
              </a:rPr>
              <a:t>Enzo </a:t>
            </a:r>
            <a:r>
              <a:rPr lang="en-US" sz="1600" b="1" i="0" u="sng" dirty="0" err="1">
                <a:solidFill>
                  <a:schemeClr val="bg1"/>
                </a:solidFill>
                <a:effectLst/>
                <a:hlinkClick r:id="rId3"/>
              </a:rPr>
              <a:t>Gioiello</a:t>
            </a:r>
            <a:endParaRPr lang="en-US" sz="1600" b="0" i="0" dirty="0">
              <a:solidFill>
                <a:schemeClr val="bg1"/>
              </a:solidFill>
              <a:effectLst/>
            </a:endParaRPr>
          </a:p>
          <a:p>
            <a:pPr indent="-228600">
              <a:lnSpc>
                <a:spcPct val="90000"/>
              </a:lnSpc>
              <a:spcAft>
                <a:spcPts val="600"/>
              </a:spcAft>
              <a:buFont typeface="Arial" panose="020B0604020202020204" pitchFamily="34" charset="0"/>
              <a:buChar char="•"/>
            </a:pPr>
            <a:r>
              <a:rPr lang="en-US" sz="1600" b="1" i="0" u="none" strike="noStrike" dirty="0">
                <a:solidFill>
                  <a:schemeClr val="bg1"/>
                </a:solidFill>
                <a:effectLst/>
                <a:hlinkClick r:id="rId4"/>
              </a:rPr>
              <a:t>The Roman History Forum</a:t>
            </a:r>
            <a:endParaRPr lang="en-US" sz="1600" b="0" i="0" dirty="0">
              <a:solidFill>
                <a:schemeClr val="bg1"/>
              </a:solidFill>
              <a:effectLst/>
            </a:endParaRPr>
          </a:p>
          <a:p>
            <a:pPr indent="-228600">
              <a:lnSpc>
                <a:spcPct val="90000"/>
              </a:lnSpc>
              <a:spcAft>
                <a:spcPts val="600"/>
              </a:spcAft>
              <a:buFont typeface="Arial" panose="020B0604020202020204" pitchFamily="34" charset="0"/>
              <a:buChar char="•"/>
            </a:pPr>
            <a:endParaRPr lang="en-US" sz="1600" dirty="0">
              <a:solidFill>
                <a:schemeClr val="bg1"/>
              </a:solidFill>
            </a:endParaRPr>
          </a:p>
        </p:txBody>
      </p:sp>
    </p:spTree>
    <p:extLst>
      <p:ext uri="{BB962C8B-B14F-4D97-AF65-F5344CB8AC3E}">
        <p14:creationId xmlns:p14="http://schemas.microsoft.com/office/powerpoint/2010/main" val="3760458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9" name="Rectangle 24588">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1" name="Rectangle 24590">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4" name="Picture 8">
            <a:extLst>
              <a:ext uri="{FF2B5EF4-FFF2-40B4-BE49-F238E27FC236}">
                <a16:creationId xmlns:a16="http://schemas.microsoft.com/office/drawing/2014/main" id="{EBD726E7-20CB-49AC-9DFB-2D13EDE752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1403" y="643467"/>
            <a:ext cx="3649048" cy="5571066"/>
          </a:xfrm>
          <a:prstGeom prst="rect">
            <a:avLst/>
          </a:prstGeom>
          <a:noFill/>
          <a:extLst>
            <a:ext uri="{909E8E84-426E-40DD-AFC4-6F175D3DCCD1}">
              <a14:hiddenFill xmlns:a14="http://schemas.microsoft.com/office/drawing/2010/main">
                <a:solidFill>
                  <a:srgbClr val="FFFFFF"/>
                </a:solidFill>
              </a14:hiddenFill>
            </a:ext>
          </a:extLst>
        </p:spPr>
      </p:pic>
      <p:sp>
        <p:nvSpPr>
          <p:cNvPr id="24593" name="Rectangle 24592">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a:extLst>
              <a:ext uri="{FF2B5EF4-FFF2-40B4-BE49-F238E27FC236}">
                <a16:creationId xmlns:a16="http://schemas.microsoft.com/office/drawing/2014/main" id="{6BF1FC9F-B82F-46BA-B055-373E38E44B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139" y="643467"/>
            <a:ext cx="426186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356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E2A6AC23-78B1-A661-A3F4-A587623FEB2B}"/>
              </a:ext>
            </a:extLst>
          </p:cNvPr>
          <p:cNvSpPr>
            <a:spLocks noGrp="1"/>
          </p:cNvSpPr>
          <p:nvPr>
            <p:ph idx="1"/>
          </p:nvPr>
        </p:nvSpPr>
        <p:spPr>
          <a:xfrm>
            <a:off x="4810259" y="649480"/>
            <a:ext cx="6555347" cy="5546047"/>
          </a:xfrm>
        </p:spPr>
        <p:txBody>
          <a:bodyPr anchor="ctr">
            <a:normAutofit/>
          </a:bodyPr>
          <a:lstStyle/>
          <a:p>
            <a:r>
              <a:rPr lang="de-DE" sz="2400" dirty="0">
                <a:latin typeface="Calibri" panose="020F0502020204030204" pitchFamily="34" charset="0"/>
                <a:cs typeface="Calibri" panose="020F0502020204030204" pitchFamily="34" charset="0"/>
              </a:rPr>
              <a:t>Die Empfänger des Hebräerbuches </a:t>
            </a:r>
            <a:r>
              <a:rPr lang="de-DE" sz="2400" b="1" dirty="0">
                <a:latin typeface="Calibri" panose="020F0502020204030204" pitchFamily="34" charset="0"/>
                <a:cs typeface="Calibri" panose="020F0502020204030204" pitchFamily="34" charset="0"/>
              </a:rPr>
              <a:t>müssen das Rennen mit Ausdauer laufen, wobei ihre Augen auf Jesus gerichtet sind, den Anfang und Vollender ihres Glaubens </a:t>
            </a:r>
            <a:r>
              <a:rPr lang="de-DE" sz="2400" dirty="0">
                <a:latin typeface="Calibri" panose="020F0502020204030204" pitchFamily="34" charset="0"/>
                <a:cs typeface="Calibri" panose="020F0502020204030204" pitchFamily="34" charset="0"/>
              </a:rPr>
              <a:t>(12,1-2).</a:t>
            </a:r>
          </a:p>
          <a:p>
            <a:r>
              <a:rPr lang="de-DE" sz="2400" dirty="0">
                <a:latin typeface="Calibri" panose="020F0502020204030204" pitchFamily="34" charset="0"/>
                <a:cs typeface="Calibri" panose="020F0502020204030204" pitchFamily="34" charset="0"/>
              </a:rPr>
              <a:t>Derselbe Jesus sitzt jetzt auf der rechten Seite von Gottes Thron. Ihn im Sinn zu behalten, wird die Leser nicht „geistlich erschöpfen und zusammenbrechen“ lassen (12,3). </a:t>
            </a:r>
          </a:p>
          <a:p>
            <a:r>
              <a:rPr lang="de-DE" sz="2400" b="1" i="1" dirty="0">
                <a:latin typeface="Calibri" panose="020F0502020204030204" pitchFamily="34" charset="0"/>
                <a:cs typeface="Calibri" panose="020F0502020204030204" pitchFamily="34" charset="0"/>
              </a:rPr>
              <a:t>Glaube bedeutet also, vertrauensvoll an der Hoffnung auf Christus festzuhalten.</a:t>
            </a:r>
          </a:p>
          <a:p>
            <a:endParaRPr lang="de-DE" sz="2400" b="1" i="1" dirty="0">
              <a:latin typeface="Calibri" panose="020F0502020204030204" pitchFamily="34" charset="0"/>
              <a:cs typeface="Calibri" panose="020F0502020204030204" pitchFamily="34" charset="0"/>
            </a:endParaRPr>
          </a:p>
          <a:p>
            <a:endParaRPr lang="de-DE" sz="2400" dirty="0">
              <a:latin typeface="Calibri" panose="020F0502020204030204" pitchFamily="34" charset="0"/>
              <a:cs typeface="Calibri" panose="020F0502020204030204" pitchFamily="34" charset="0"/>
            </a:endParaRPr>
          </a:p>
        </p:txBody>
      </p:sp>
      <p:pic>
        <p:nvPicPr>
          <p:cNvPr id="2" name="Picture 8">
            <a:extLst>
              <a:ext uri="{FF2B5EF4-FFF2-40B4-BE49-F238E27FC236}">
                <a16:creationId xmlns:a16="http://schemas.microsoft.com/office/drawing/2014/main" id="{888837E5-1846-ECD1-7860-B1E9AB1E87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384" y="557470"/>
            <a:ext cx="364904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37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E2A6AC23-78B1-A661-A3F4-A587623FEB2B}"/>
              </a:ext>
            </a:extLst>
          </p:cNvPr>
          <p:cNvSpPr>
            <a:spLocks noGrp="1"/>
          </p:cNvSpPr>
          <p:nvPr>
            <p:ph idx="1"/>
          </p:nvPr>
        </p:nvSpPr>
        <p:spPr>
          <a:xfrm>
            <a:off x="4810259" y="649480"/>
            <a:ext cx="6555347" cy="5546047"/>
          </a:xfrm>
        </p:spPr>
        <p:txBody>
          <a:bodyPr anchor="ctr">
            <a:normAutofit/>
          </a:bodyPr>
          <a:lstStyle/>
          <a:p>
            <a:r>
              <a:rPr lang="de-DE" sz="2400" dirty="0">
                <a:latin typeface="Calibri" panose="020F0502020204030204" pitchFamily="34" charset="0"/>
                <a:cs typeface="Calibri" panose="020F0502020204030204" pitchFamily="34" charset="0"/>
              </a:rPr>
              <a:t>„</a:t>
            </a:r>
            <a:r>
              <a:rPr lang="de-DE" sz="2400" b="1" dirty="0">
                <a:highlight>
                  <a:srgbClr val="FFFF00"/>
                </a:highlight>
                <a:latin typeface="Calibri" panose="020F0502020204030204" pitchFamily="34" charset="0"/>
                <a:cs typeface="Calibri" panose="020F0502020204030204" pitchFamily="34" charset="0"/>
              </a:rPr>
              <a:t>Unseren Blick auf Jesus richten</a:t>
            </a:r>
            <a:r>
              <a:rPr lang="de-DE" sz="2400" dirty="0">
                <a:latin typeface="Calibri" panose="020F0502020204030204" pitchFamily="34" charset="0"/>
                <a:cs typeface="Calibri" panose="020F0502020204030204" pitchFamily="34" charset="0"/>
              </a:rPr>
              <a:t>“ bedeutet fokussierte Aufmerksamkeit im Sinne von „von allem anderen wegschauen“ und sich </a:t>
            </a:r>
            <a:r>
              <a:rPr lang="de-DE" sz="2400" b="1" dirty="0">
                <a:latin typeface="Calibri" panose="020F0502020204030204" pitchFamily="34" charset="0"/>
                <a:cs typeface="Calibri" panose="020F0502020204030204" pitchFamily="34" charset="0"/>
              </a:rPr>
              <a:t>auf einen Gegenstand oder eine Person konzentrieren</a:t>
            </a:r>
          </a:p>
          <a:p>
            <a:r>
              <a:rPr lang="de-DE" sz="2400" dirty="0">
                <a:latin typeface="Calibri" panose="020F0502020204030204" pitchFamily="34" charset="0"/>
                <a:cs typeface="Calibri" panose="020F0502020204030204" pitchFamily="34" charset="0"/>
              </a:rPr>
              <a:t>Wir sollen unser Leben nicht nach den Helden des Glaubens in Hebräer 11 </a:t>
            </a:r>
            <a:r>
              <a:rPr lang="de-DE" sz="2400" b="1" dirty="0">
                <a:latin typeface="Calibri" panose="020F0502020204030204" pitchFamily="34" charset="0"/>
                <a:cs typeface="Calibri" panose="020F0502020204030204" pitchFamily="34" charset="0"/>
              </a:rPr>
              <a:t>gestalten</a:t>
            </a:r>
            <a:r>
              <a:rPr lang="de-DE" sz="2400" dirty="0">
                <a:latin typeface="Calibri" panose="020F0502020204030204" pitchFamily="34" charset="0"/>
                <a:cs typeface="Calibri" panose="020F0502020204030204" pitchFamily="34" charset="0"/>
              </a:rPr>
              <a:t>, sondern </a:t>
            </a:r>
            <a:r>
              <a:rPr lang="de-DE" sz="2400" b="1" dirty="0">
                <a:latin typeface="Calibri" panose="020F0502020204030204" pitchFamily="34" charset="0"/>
                <a:cs typeface="Calibri" panose="020F0502020204030204" pitchFamily="34" charset="0"/>
              </a:rPr>
              <a:t>nach Jesus</a:t>
            </a:r>
            <a:r>
              <a:rPr lang="de-DE" sz="2400" dirty="0">
                <a:latin typeface="Calibri" panose="020F0502020204030204" pitchFamily="34" charset="0"/>
                <a:cs typeface="Calibri" panose="020F0502020204030204" pitchFamily="34" charset="0"/>
              </a:rPr>
              <a:t>, dem „Urheber“ und „Vollender“ des Glaubens</a:t>
            </a:r>
            <a:endParaRPr lang="de-DE" sz="2400" b="1" i="1" dirty="0">
              <a:latin typeface="Calibri" panose="020F0502020204030204" pitchFamily="34" charset="0"/>
              <a:cs typeface="Calibri" panose="020F0502020204030204" pitchFamily="34" charset="0"/>
            </a:endParaRPr>
          </a:p>
          <a:p>
            <a:r>
              <a:rPr lang="de-DE" sz="2400" dirty="0">
                <a:latin typeface="Calibri" panose="020F0502020204030204" pitchFamily="34" charset="0"/>
                <a:cs typeface="Calibri" panose="020F0502020204030204" pitchFamily="34" charset="0"/>
              </a:rPr>
              <a:t>Der Titel „Vollender“ (</a:t>
            </a:r>
            <a:r>
              <a:rPr lang="de-DE" sz="2400" i="1" dirty="0">
                <a:latin typeface="Calibri" panose="020F0502020204030204" pitchFamily="34" charset="0"/>
                <a:cs typeface="Calibri" panose="020F0502020204030204" pitchFamily="34" charset="0"/>
              </a:rPr>
              <a:t>Perfekter</a:t>
            </a:r>
            <a:r>
              <a:rPr lang="de-DE" sz="2400" dirty="0">
                <a:latin typeface="Calibri" panose="020F0502020204030204" pitchFamily="34" charset="0"/>
                <a:cs typeface="Calibri" panose="020F0502020204030204" pitchFamily="34" charset="0"/>
              </a:rPr>
              <a:t>) sollte mit Blick auf Heb 6,20 gelesen werden, wo Jesus als unser „</a:t>
            </a:r>
            <a:r>
              <a:rPr lang="de-DE" sz="2400" b="1" u="sng" dirty="0">
                <a:latin typeface="Calibri" panose="020F0502020204030204" pitchFamily="34" charset="0"/>
                <a:cs typeface="Calibri" panose="020F0502020204030204" pitchFamily="34" charset="0"/>
              </a:rPr>
              <a:t>Vorläufer</a:t>
            </a:r>
            <a:r>
              <a:rPr lang="de-DE" sz="2400" dirty="0">
                <a:latin typeface="Calibri" panose="020F0502020204030204" pitchFamily="34" charset="0"/>
                <a:cs typeface="Calibri" panose="020F0502020204030204" pitchFamily="34" charset="0"/>
              </a:rPr>
              <a:t>“ bezeichnet wird, was andeutet, dass später andere dem </a:t>
            </a:r>
            <a:r>
              <a:rPr lang="de-DE" sz="2400" b="1" u="sng" dirty="0">
                <a:latin typeface="Calibri" panose="020F0502020204030204" pitchFamily="34" charset="0"/>
                <a:cs typeface="Calibri" panose="020F0502020204030204" pitchFamily="34" charset="0"/>
              </a:rPr>
              <a:t>von ihm gebahnten Weg </a:t>
            </a:r>
            <a:r>
              <a:rPr lang="de-DE" sz="2400" dirty="0">
                <a:latin typeface="Calibri" panose="020F0502020204030204" pitchFamily="34" charset="0"/>
                <a:cs typeface="Calibri" panose="020F0502020204030204" pitchFamily="34" charset="0"/>
              </a:rPr>
              <a:t>folgen würden. Der ungewöhnliche Titel, der mit „vollkommener“ übersetzt wird, kommt nirgendwo sonst im NT vor.</a:t>
            </a:r>
          </a:p>
        </p:txBody>
      </p:sp>
      <p:pic>
        <p:nvPicPr>
          <p:cNvPr id="2" name="Picture 8">
            <a:extLst>
              <a:ext uri="{FF2B5EF4-FFF2-40B4-BE49-F238E27FC236}">
                <a16:creationId xmlns:a16="http://schemas.microsoft.com/office/drawing/2014/main" id="{888837E5-1846-ECD1-7860-B1E9AB1E87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384" y="557470"/>
            <a:ext cx="364904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115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51282" y="315310"/>
            <a:ext cx="7462345" cy="6337738"/>
          </a:xfrm>
        </p:spPr>
        <p:txBody>
          <a:bodyPr anchor="ctr">
            <a:normAutofit fontScale="92500" lnSpcReduction="10000"/>
          </a:bodyPr>
          <a:lstStyle/>
          <a:p>
            <a:r>
              <a:rPr lang="de-DE" sz="2400" dirty="0">
                <a:latin typeface="Calibri" panose="020F0502020204030204" pitchFamily="34" charset="0"/>
                <a:cs typeface="Calibri" panose="020F0502020204030204" pitchFamily="34" charset="0"/>
              </a:rPr>
              <a:t>Die </a:t>
            </a:r>
            <a:r>
              <a:rPr lang="de-DE" sz="2400" b="1" dirty="0">
                <a:latin typeface="Calibri" panose="020F0502020204030204" pitchFamily="34" charset="0"/>
                <a:cs typeface="Calibri" panose="020F0502020204030204" pitchFamily="34" charset="0"/>
              </a:rPr>
              <a:t>Drangsal der Gläubigen </a:t>
            </a:r>
            <a:r>
              <a:rPr lang="de-DE" sz="2400" dirty="0">
                <a:latin typeface="Calibri" panose="020F0502020204030204" pitchFamily="34" charset="0"/>
                <a:cs typeface="Calibri" panose="020F0502020204030204" pitchFamily="34" charset="0"/>
              </a:rPr>
              <a:t>wird in die Perspektive von „Gotteskindern“ gerückt, die im Rahmen ihrer Erziehung gezüchtigt werden. Der Verfasser zitiert aus </a:t>
            </a:r>
            <a:r>
              <a:rPr lang="de-DE" sz="2400" dirty="0" err="1">
                <a:latin typeface="Calibri" panose="020F0502020204030204" pitchFamily="34" charset="0"/>
                <a:cs typeface="Calibri" panose="020F0502020204030204" pitchFamily="34" charset="0"/>
              </a:rPr>
              <a:t>Spr</a:t>
            </a:r>
            <a:r>
              <a:rPr lang="de-DE" sz="2400" dirty="0">
                <a:latin typeface="Calibri" panose="020F0502020204030204" pitchFamily="34" charset="0"/>
                <a:cs typeface="Calibri" panose="020F0502020204030204" pitchFamily="34" charset="0"/>
              </a:rPr>
              <a:t> 3,11-12 und interpretiert </a:t>
            </a:r>
            <a:r>
              <a:rPr lang="de-DE" sz="2400" b="1" dirty="0">
                <a:latin typeface="Calibri" panose="020F0502020204030204" pitchFamily="34" charset="0"/>
                <a:cs typeface="Calibri" panose="020F0502020204030204" pitchFamily="34" charset="0"/>
              </a:rPr>
              <a:t>mehrere Facetten dieser Disziplin </a:t>
            </a:r>
            <a:r>
              <a:rPr lang="de-DE" sz="2400" dirty="0">
                <a:latin typeface="Calibri" panose="020F0502020204030204" pitchFamily="34" charset="0"/>
                <a:cs typeface="Calibri" panose="020F0502020204030204" pitchFamily="34" charset="0"/>
              </a:rPr>
              <a:t>in Heb 12,5-12:</a:t>
            </a:r>
          </a:p>
          <a:p>
            <a:pPr lvl="1"/>
            <a:r>
              <a:rPr lang="de-DE" dirty="0">
                <a:latin typeface="Calibri" panose="020F0502020204030204" pitchFamily="34" charset="0"/>
                <a:cs typeface="Calibri" panose="020F0502020204030204" pitchFamily="34" charset="0"/>
              </a:rPr>
              <a:t>Dies weist darauf hin, </a:t>
            </a:r>
            <a:r>
              <a:rPr lang="de-DE" u="sng" dirty="0">
                <a:latin typeface="Calibri" panose="020F0502020204030204" pitchFamily="34" charset="0"/>
                <a:cs typeface="Calibri" panose="020F0502020204030204" pitchFamily="34" charset="0"/>
              </a:rPr>
              <a:t>dass der Herr sie liebt</a:t>
            </a:r>
            <a:r>
              <a:rPr lang="de-DE" dirty="0">
                <a:latin typeface="Calibri" panose="020F0502020204030204" pitchFamily="34" charset="0"/>
                <a:cs typeface="Calibri" panose="020F0502020204030204" pitchFamily="34" charset="0"/>
              </a:rPr>
              <a:t>, denn „der Herr züchtigt die, die er liebt“.</a:t>
            </a:r>
          </a:p>
          <a:p>
            <a:pPr lvl="1"/>
            <a:r>
              <a:rPr lang="de-DE" dirty="0">
                <a:latin typeface="Calibri" panose="020F0502020204030204" pitchFamily="34" charset="0"/>
                <a:cs typeface="Calibri" panose="020F0502020204030204" pitchFamily="34" charset="0"/>
              </a:rPr>
              <a:t>Es ist ein </a:t>
            </a:r>
            <a:r>
              <a:rPr lang="de-DE" u="sng" dirty="0">
                <a:latin typeface="Calibri" panose="020F0502020204030204" pitchFamily="34" charset="0"/>
                <a:cs typeface="Calibri" panose="020F0502020204030204" pitchFamily="34" charset="0"/>
              </a:rPr>
              <a:t>Zeichen</a:t>
            </a:r>
            <a:r>
              <a:rPr lang="de-DE" dirty="0">
                <a:latin typeface="Calibri" panose="020F0502020204030204" pitchFamily="34" charset="0"/>
                <a:cs typeface="Calibri" panose="020F0502020204030204" pitchFamily="34" charset="0"/>
              </a:rPr>
              <a:t> dafür, dass sie </a:t>
            </a:r>
            <a:r>
              <a:rPr lang="de-DE" u="sng" dirty="0">
                <a:latin typeface="Calibri" panose="020F0502020204030204" pitchFamily="34" charset="0"/>
                <a:cs typeface="Calibri" panose="020F0502020204030204" pitchFamily="34" charset="0"/>
              </a:rPr>
              <a:t>Kinder Gottes</a:t>
            </a:r>
            <a:r>
              <a:rPr lang="de-DE" dirty="0">
                <a:latin typeface="Calibri" panose="020F0502020204030204" pitchFamily="34" charset="0"/>
                <a:cs typeface="Calibri" panose="020F0502020204030204" pitchFamily="34" charset="0"/>
              </a:rPr>
              <a:t> sind, weil er sie als seine Kinder adoptiert hat und sie als seine Kinder behandelt.</a:t>
            </a:r>
          </a:p>
          <a:p>
            <a:pPr lvl="1"/>
            <a:r>
              <a:rPr lang="de-DE" dirty="0">
                <a:latin typeface="Calibri" panose="020F0502020204030204" pitchFamily="34" charset="0"/>
                <a:cs typeface="Calibri" panose="020F0502020204030204" pitchFamily="34" charset="0"/>
              </a:rPr>
              <a:t>Disziplin führt zu Ehrfurcht und </a:t>
            </a:r>
            <a:r>
              <a:rPr lang="de-DE" u="sng" dirty="0">
                <a:latin typeface="Calibri" panose="020F0502020204030204" pitchFamily="34" charset="0"/>
                <a:cs typeface="Calibri" panose="020F0502020204030204" pitchFamily="34" charset="0"/>
              </a:rPr>
              <a:t>Teilhabe an der Heiligkeit </a:t>
            </a:r>
            <a:r>
              <a:rPr lang="de-DE" dirty="0">
                <a:latin typeface="Calibri" panose="020F0502020204030204" pitchFamily="34" charset="0"/>
                <a:cs typeface="Calibri" panose="020F0502020204030204" pitchFamily="34" charset="0"/>
              </a:rPr>
              <a:t>Gottes.</a:t>
            </a:r>
          </a:p>
          <a:p>
            <a:pPr lvl="1"/>
            <a:r>
              <a:rPr lang="de-DE" dirty="0">
                <a:latin typeface="Calibri" panose="020F0502020204030204" pitchFamily="34" charset="0"/>
                <a:cs typeface="Calibri" panose="020F0502020204030204" pitchFamily="34" charset="0"/>
              </a:rPr>
              <a:t>Die positiven Wirkungen der Disziplin seien nicht sofort ersichtlich, sondern zeigten sich erst später im "Frieden, weil sie </a:t>
            </a:r>
            <a:r>
              <a:rPr lang="de-DE" u="sng" dirty="0">
                <a:latin typeface="Calibri" panose="020F0502020204030204" pitchFamily="34" charset="0"/>
                <a:cs typeface="Calibri" panose="020F0502020204030204" pitchFamily="34" charset="0"/>
              </a:rPr>
              <a:t>dem Willen Gottes gehorchen</a:t>
            </a:r>
            <a:r>
              <a:rPr lang="de-DE" dirty="0">
                <a:latin typeface="Calibri" panose="020F0502020204030204" pitchFamily="34" charset="0"/>
                <a:cs typeface="Calibri" panose="020F0502020204030204" pitchFamily="34" charset="0"/>
              </a:rPr>
              <a:t>".</a:t>
            </a:r>
          </a:p>
          <a:p>
            <a:r>
              <a:rPr lang="de-DE" sz="2400" dirty="0">
                <a:latin typeface="Calibri" panose="020F0502020204030204" pitchFamily="34" charset="0"/>
                <a:cs typeface="Calibri" panose="020F0502020204030204" pitchFamily="34" charset="0"/>
              </a:rPr>
              <a:t>Die Gläubigen, an die die unbekannten Verfasser des Hebräerbuchs schreiben, werden nun aufgefordert, ihre </a:t>
            </a:r>
            <a:r>
              <a:rPr lang="de-DE" sz="2400" b="1" dirty="0">
                <a:latin typeface="Calibri" panose="020F0502020204030204" pitchFamily="34" charset="0"/>
                <a:cs typeface="Calibri" panose="020F0502020204030204" pitchFamily="34" charset="0"/>
              </a:rPr>
              <a:t>schlaffe Haltung loszulassen</a:t>
            </a:r>
            <a:r>
              <a:rPr lang="de-DE" sz="2400" dirty="0">
                <a:latin typeface="Calibri" panose="020F0502020204030204" pitchFamily="34" charset="0"/>
                <a:cs typeface="Calibri" panose="020F0502020204030204" pitchFamily="34" charset="0"/>
              </a:rPr>
              <a:t>: „</a:t>
            </a:r>
            <a:r>
              <a:rPr lang="de-DE" sz="2400" i="1" kern="0" dirty="0">
                <a:effectLst/>
                <a:latin typeface="Calibri" panose="020F0502020204030204" pitchFamily="34" charset="0"/>
                <a:ea typeface="Calibri" panose="020F0502020204030204" pitchFamily="34" charset="0"/>
                <a:cs typeface="Calibri" panose="020F0502020204030204" pitchFamily="34" charset="0"/>
              </a:rPr>
              <a:t>Darum richtet auf die erschlafften Hände und die gelähmten Knie, und macht gerade Bahn für eure Füße!, damit das Lahme nicht abirrt, sondern vielmehr geheilt wird</a:t>
            </a:r>
            <a:r>
              <a:rPr lang="de-DE" sz="2400" dirty="0">
                <a:latin typeface="Calibri" panose="020F0502020204030204" pitchFamily="34" charset="0"/>
                <a:cs typeface="Calibri" panose="020F0502020204030204" pitchFamily="34" charset="0"/>
              </a:rPr>
              <a:t>“ (12,12-13).</a:t>
            </a:r>
          </a:p>
        </p:txBody>
      </p:sp>
      <p:sp>
        <p:nvSpPr>
          <p:cNvPr id="4" name="Slide Number Placeholder 3"/>
          <p:cNvSpPr>
            <a:spLocks noGrp="1"/>
          </p:cNvSpPr>
          <p:nvPr>
            <p:ph type="sldNum" sz="quarter" idx="10"/>
          </p:nvPr>
        </p:nvSpPr>
        <p:spPr>
          <a:xfrm>
            <a:off x="11704320" y="6455664"/>
            <a:ext cx="448056" cy="365125"/>
          </a:xfrm>
        </p:spPr>
        <p:txBody>
          <a:bodyPr>
            <a:normAutofit/>
          </a:bodyPr>
          <a:lstStyle/>
          <a:p>
            <a:pPr>
              <a:spcAft>
                <a:spcPts val="600"/>
              </a:spcAft>
            </a:pPr>
            <a:fld id="{D4968304-BEB3-472F-8890-25B01909F7B3}" type="slidenum">
              <a:rPr lang="nl-NL" sz="1100">
                <a:solidFill>
                  <a:schemeClr val="tx1">
                    <a:lumMod val="50000"/>
                    <a:lumOff val="50000"/>
                  </a:schemeClr>
                </a:solidFill>
              </a:rPr>
              <a:pPr>
                <a:spcAft>
                  <a:spcPts val="600"/>
                </a:spcAft>
              </a:pPr>
              <a:t>64</a:t>
            </a:fld>
            <a:endParaRPr lang="nl-NL" sz="1100">
              <a:solidFill>
                <a:schemeClr val="tx1">
                  <a:lumMod val="50000"/>
                  <a:lumOff val="50000"/>
                </a:schemeClr>
              </a:solidFill>
            </a:endParaRPr>
          </a:p>
        </p:txBody>
      </p:sp>
      <p:pic>
        <p:nvPicPr>
          <p:cNvPr id="2" name="Grafik 1" descr="Ein Bild, das Kleidung, Person, Nebel, draußen enthält.&#10;&#10;Automatisch generierte Beschreibung">
            <a:extLst>
              <a:ext uri="{FF2B5EF4-FFF2-40B4-BE49-F238E27FC236}">
                <a16:creationId xmlns:a16="http://schemas.microsoft.com/office/drawing/2014/main" id="{8BA65388-EE5D-90DE-0E38-D08F4B38D50B}"/>
              </a:ext>
            </a:extLst>
          </p:cNvPr>
          <p:cNvPicPr>
            <a:picLocks noChangeAspect="1"/>
          </p:cNvPicPr>
          <p:nvPr/>
        </p:nvPicPr>
        <p:blipFill>
          <a:blip r:embed="rId2">
            <a:extLst>
              <a:ext uri="{28A0092B-C50C-407E-A947-70E740481C1C}">
                <a14:useLocalDpi xmlns:a14="http://schemas.microsoft.com/office/drawing/2010/main" val="0"/>
              </a:ext>
            </a:extLst>
          </a:blip>
          <a:srcRect t="9375" r="1" b="19736"/>
          <a:stretch/>
        </p:blipFill>
        <p:spPr>
          <a:xfrm>
            <a:off x="296795" y="2033012"/>
            <a:ext cx="4170530" cy="277169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27AD9D57-315F-44F1-DAA2-8E0450710687}"/>
              </a:ext>
            </a:extLst>
          </p:cNvPr>
          <p:cNvSpPr>
            <a:spLocks noGrp="1"/>
          </p:cNvSpPr>
          <p:nvPr>
            <p:ph idx="1"/>
          </p:nvPr>
        </p:nvSpPr>
        <p:spPr>
          <a:xfrm>
            <a:off x="4382814" y="346842"/>
            <a:ext cx="7315199" cy="6222124"/>
          </a:xfrm>
        </p:spPr>
        <p:txBody>
          <a:bodyPr anchor="ctr">
            <a:normAutofit/>
          </a:bodyPr>
          <a:lstStyle/>
          <a:p>
            <a:pPr>
              <a:spcAft>
                <a:spcPts val="800"/>
              </a:spcAft>
            </a:pPr>
            <a:r>
              <a:rPr lang="de-DE" sz="2400" b="1" dirty="0">
                <a:effectLst/>
                <a:latin typeface="Calibri" panose="020F0502020204030204" pitchFamily="34" charset="0"/>
                <a:ea typeface="Calibri" panose="020F0502020204030204" pitchFamily="34" charset="0"/>
                <a:cs typeface="Times New Roman" panose="02020603050405020304" pitchFamily="18" charset="0"/>
              </a:rPr>
              <a:t>Christusmenschen sind Hoffnungsmenschen</a:t>
            </a:r>
            <a:r>
              <a:rPr lang="de-DE" sz="2400" dirty="0">
                <a:effectLst/>
                <a:latin typeface="Calibri" panose="020F0502020204030204" pitchFamily="34" charset="0"/>
                <a:ea typeface="Calibri" panose="020F0502020204030204" pitchFamily="34" charset="0"/>
                <a:cs typeface="Times New Roman" panose="02020603050405020304" pitchFamily="18" charset="0"/>
              </a:rPr>
              <a:t>. Wir wissen, dass Christus Leiden und Tod besiegt hat. Wir sind in Christus gestorben und mit Christus auferweckt worden. Für uns als Christen „</a:t>
            </a:r>
            <a:r>
              <a:rPr lang="de-DE" sz="2400" i="1" dirty="0">
                <a:effectLst/>
                <a:latin typeface="Calibri" panose="020F0502020204030204" pitchFamily="34" charset="0"/>
                <a:ea typeface="Calibri" panose="020F0502020204030204" pitchFamily="34" charset="0"/>
                <a:cs typeface="Times New Roman" panose="02020603050405020304" pitchFamily="18" charset="0"/>
              </a:rPr>
              <a:t>stirbt die Hoffnung nicht zuletzt</a:t>
            </a:r>
            <a:r>
              <a:rPr lang="de-DE" sz="2400" dirty="0">
                <a:effectLst/>
                <a:latin typeface="Calibri" panose="020F0502020204030204" pitchFamily="34" charset="0"/>
                <a:ea typeface="Calibri" panose="020F0502020204030204" pitchFamily="34" charset="0"/>
                <a:cs typeface="Times New Roman" panose="02020603050405020304" pitchFamily="18" charset="0"/>
              </a:rPr>
              <a:t>“, weil unsere Hoffnung sogar jenseits des Todes „</a:t>
            </a:r>
            <a:r>
              <a:rPr lang="de-DE" sz="2400" i="1" dirty="0">
                <a:effectLst/>
                <a:latin typeface="Calibri" panose="020F0502020204030204" pitchFamily="34" charset="0"/>
                <a:ea typeface="Calibri" panose="020F0502020204030204" pitchFamily="34" charset="0"/>
                <a:cs typeface="Times New Roman" panose="02020603050405020304" pitchFamily="18" charset="0"/>
              </a:rPr>
              <a:t>wie einen Anker an dem Thron Gottes befestigt ist</a:t>
            </a:r>
            <a:r>
              <a:rPr lang="de-DE" sz="2400" dirty="0">
                <a:effectLst/>
                <a:latin typeface="Calibri" panose="020F0502020204030204" pitchFamily="34" charset="0"/>
                <a:ea typeface="Calibri" panose="020F0502020204030204" pitchFamily="34" charset="0"/>
                <a:cs typeface="Times New Roman" panose="02020603050405020304" pitchFamily="18" charset="0"/>
              </a:rPr>
              <a:t>“ (laut Hebr. 6,19). </a:t>
            </a:r>
          </a:p>
          <a:p>
            <a:pPr>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Selbstverständlich sind wir aber als Christgläubige anders. </a:t>
            </a:r>
            <a:r>
              <a:rPr lang="de-DE" sz="2400" b="1" dirty="0">
                <a:effectLst/>
                <a:latin typeface="Calibri" panose="020F0502020204030204" pitchFamily="34" charset="0"/>
                <a:ea typeface="Calibri" panose="020F0502020204030204" pitchFamily="34" charset="0"/>
                <a:cs typeface="Times New Roman" panose="02020603050405020304" pitchFamily="18" charset="0"/>
              </a:rPr>
              <a:t>Wir sehen bereits die Morgendämmerung der Hoffnung</a:t>
            </a:r>
            <a:r>
              <a:rPr lang="de-DE" sz="2400" dirty="0">
                <a:effectLst/>
                <a:latin typeface="Calibri" panose="020F0502020204030204" pitchFamily="34" charset="0"/>
                <a:ea typeface="Calibri" panose="020F0502020204030204" pitchFamily="34" charset="0"/>
                <a:cs typeface="Times New Roman" panose="02020603050405020304" pitchFamily="18" charset="0"/>
              </a:rPr>
              <a:t>. Jesus kommt wieder. Dinge werden sich ändern. Gottes Schöpfung wird erneuert oder neu erschaffen. Wenn wir neben den Krankenhausbetten und den offenen Gräbern stehen, neben Kriegsgefangenen, Flüchtlinge, Kinder, Frauen und alte Menschen, wissen wir, dass der Tag kommen wird, an dem es keine Krankheiten, Schmerzen, Traumata, Sorgen, Trauer oder Krieg mehr geben wird. </a:t>
            </a:r>
          </a:p>
          <a:p>
            <a:endParaRPr lang="de-DE" sz="2400" dirty="0"/>
          </a:p>
        </p:txBody>
      </p:sp>
      <p:pic>
        <p:nvPicPr>
          <p:cNvPr id="4" name="Grafik 3" descr="Ein Bild, das Kleidung, Person, Nebel, draußen enthält.&#10;&#10;Automatisch generierte Beschreibung">
            <a:extLst>
              <a:ext uri="{FF2B5EF4-FFF2-40B4-BE49-F238E27FC236}">
                <a16:creationId xmlns:a16="http://schemas.microsoft.com/office/drawing/2014/main" id="{9CDFF2F1-436B-A93F-0105-ECB413E59D60}"/>
              </a:ext>
            </a:extLst>
          </p:cNvPr>
          <p:cNvPicPr>
            <a:picLocks noChangeAspect="1"/>
          </p:cNvPicPr>
          <p:nvPr/>
        </p:nvPicPr>
        <p:blipFill>
          <a:blip r:embed="rId2">
            <a:extLst>
              <a:ext uri="{28A0092B-C50C-407E-A947-70E740481C1C}">
                <a14:useLocalDpi xmlns:a14="http://schemas.microsoft.com/office/drawing/2010/main" val="0"/>
              </a:ext>
            </a:extLst>
          </a:blip>
          <a:srcRect t="9375" r="1" b="19736"/>
          <a:stretch/>
        </p:blipFill>
        <p:spPr>
          <a:xfrm>
            <a:off x="212283" y="2033012"/>
            <a:ext cx="4170530" cy="2771696"/>
          </a:xfrm>
          <a:prstGeom prst="rect">
            <a:avLst/>
          </a:prstGeom>
        </p:spPr>
      </p:pic>
    </p:spTree>
    <p:extLst>
      <p:ext uri="{BB962C8B-B14F-4D97-AF65-F5344CB8AC3E}">
        <p14:creationId xmlns:p14="http://schemas.microsoft.com/office/powerpoint/2010/main" val="1379784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C7D0C19-B33D-4738-D96D-8BFB75382394}"/>
              </a:ext>
            </a:extLst>
          </p:cNvPr>
          <p:cNvPicPr>
            <a:picLocks noChangeAspect="1"/>
          </p:cNvPicPr>
          <p:nvPr/>
        </p:nvPicPr>
        <p:blipFill>
          <a:blip r:embed="rId2"/>
          <a:stretch>
            <a:fillRect/>
          </a:stretch>
        </p:blipFill>
        <p:spPr>
          <a:xfrm>
            <a:off x="162110" y="0"/>
            <a:ext cx="6399668" cy="6858000"/>
          </a:xfrm>
          <a:prstGeom prst="rect">
            <a:avLst/>
          </a:prstGeom>
        </p:spPr>
      </p:pic>
      <p:pic>
        <p:nvPicPr>
          <p:cNvPr id="8" name="Inhaltsplatzhalter 4" descr="Ein Bild, das Weihnachtsbaum, Baum, Weihnachten, Haus enthält.&#10;&#10;Automatisch generierte Beschreibung">
            <a:extLst>
              <a:ext uri="{FF2B5EF4-FFF2-40B4-BE49-F238E27FC236}">
                <a16:creationId xmlns:a16="http://schemas.microsoft.com/office/drawing/2014/main" id="{2A67CCD7-0835-D878-9404-4BE6051D09E5}"/>
              </a:ext>
            </a:extLst>
          </p:cNvPr>
          <p:cNvPicPr>
            <a:picLocks noChangeAspect="1"/>
          </p:cNvPicPr>
          <p:nvPr/>
        </p:nvPicPr>
        <p:blipFill rotWithShape="1">
          <a:blip r:embed="rId3">
            <a:extLst>
              <a:ext uri="{28A0092B-C50C-407E-A947-70E740481C1C}">
                <a14:useLocalDpi xmlns:a14="http://schemas.microsoft.com/office/drawing/2010/main" val="0"/>
              </a:ext>
            </a:extLst>
          </a:blip>
          <a:srcRect l="11551" t="5300" r="13450" b="19564"/>
          <a:stretch/>
        </p:blipFill>
        <p:spPr>
          <a:xfrm>
            <a:off x="7253934" y="67395"/>
            <a:ext cx="3976049" cy="5571066"/>
          </a:xfrm>
          <a:prstGeom prst="rect">
            <a:avLst/>
          </a:prstGeom>
        </p:spPr>
      </p:pic>
    </p:spTree>
    <p:extLst>
      <p:ext uri="{BB962C8B-B14F-4D97-AF65-F5344CB8AC3E}">
        <p14:creationId xmlns:p14="http://schemas.microsoft.com/office/powerpoint/2010/main" val="1717968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5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Text, Schrift, Poster, Screenshot enthält.&#10;&#10;Automatisch generierte Beschreibung">
            <a:extLst>
              <a:ext uri="{FF2B5EF4-FFF2-40B4-BE49-F238E27FC236}">
                <a16:creationId xmlns:a16="http://schemas.microsoft.com/office/drawing/2014/main" id="{34ECC440-5CE5-0A79-7095-B24E17445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552" y="643467"/>
            <a:ext cx="9132895" cy="5571066"/>
          </a:xfrm>
          <a:prstGeom prst="rect">
            <a:avLst/>
          </a:prstGeom>
        </p:spPr>
      </p:pic>
    </p:spTree>
    <p:extLst>
      <p:ext uri="{BB962C8B-B14F-4D97-AF65-F5344CB8AC3E}">
        <p14:creationId xmlns:p14="http://schemas.microsoft.com/office/powerpoint/2010/main" val="21452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8" name="Straight Connector 17">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5BE0D975-7725-493F-8862-ED40C46BE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4" name="Oval 23">
              <a:extLst>
                <a:ext uri="{FF2B5EF4-FFF2-40B4-BE49-F238E27FC236}">
                  <a16:creationId xmlns:a16="http://schemas.microsoft.com/office/drawing/2014/main" id="{683F0D96-8CD4-4CDE-B0CC-657797260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24C51D7-954A-4143-B39C-4752FA3B6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491EF17-1635-4AEB-AC11-07BA2A119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2F202BA-4686-4BC5-8CA5-60010A0FC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753C14B0-1161-49D1-9AAC-B4BAD7436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8E96422-DF7F-4DB7-9786-EABEBF8B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Inhaltsplatzhalter 4" descr="Ein Bild, das Text, Screenshot, Poster, Schädel enthält.&#10;&#10;Automatisch generierte Beschreibung">
            <a:extLst>
              <a:ext uri="{FF2B5EF4-FFF2-40B4-BE49-F238E27FC236}">
                <a16:creationId xmlns:a16="http://schemas.microsoft.com/office/drawing/2014/main" id="{5AEC3EAD-9049-C1BC-19A7-37B2EBB086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313" y="338510"/>
            <a:ext cx="3492497" cy="3492497"/>
          </a:xfrm>
          <a:prstGeom prst="rect">
            <a:avLst/>
          </a:prstGeom>
        </p:spPr>
      </p:pic>
      <p:sp>
        <p:nvSpPr>
          <p:cNvPr id="31" name="Rectangle 3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4" name="Straight Connector 3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3" name="Grafik 2" descr="Ein Bild, das Wirbellose, Ameise, Insekt, Schädling enthält.&#10;&#10;Automatisch generierte Beschreibung">
            <a:extLst>
              <a:ext uri="{FF2B5EF4-FFF2-40B4-BE49-F238E27FC236}">
                <a16:creationId xmlns:a16="http://schemas.microsoft.com/office/drawing/2014/main" id="{853042F6-ED96-CCD1-13E6-D5F16D0C6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111" y="338510"/>
            <a:ext cx="5232205" cy="3492497"/>
          </a:xfrm>
          <a:prstGeom prst="rect">
            <a:avLst/>
          </a:prstGeom>
        </p:spPr>
      </p:pic>
      <p:sp>
        <p:nvSpPr>
          <p:cNvPr id="39" name="Rectangle 3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2" name="Straight Connector 4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 name="Textfeld 3">
            <a:extLst>
              <a:ext uri="{FF2B5EF4-FFF2-40B4-BE49-F238E27FC236}">
                <a16:creationId xmlns:a16="http://schemas.microsoft.com/office/drawing/2014/main" id="{37F9FC8A-F744-9B25-3941-AF86FA96F2CE}"/>
              </a:ext>
            </a:extLst>
          </p:cNvPr>
          <p:cNvSpPr txBox="1"/>
          <p:nvPr/>
        </p:nvSpPr>
        <p:spPr>
          <a:xfrm>
            <a:off x="2660408" y="4585973"/>
            <a:ext cx="8820337" cy="1561769"/>
          </a:xfrm>
          <a:prstGeom prst="rect">
            <a:avLst/>
          </a:prstGeom>
          <a:noFill/>
        </p:spPr>
        <p:txBody>
          <a:bodyPr vert="horz" lIns="91440" tIns="45720" rIns="91440" bIns="45720" rtlCol="0" anchor="t">
            <a:normAutofit/>
          </a:bodyPr>
          <a:lstStyle/>
          <a:p>
            <a:pPr algn="ctr">
              <a:lnSpc>
                <a:spcPct val="90000"/>
              </a:lnSpc>
              <a:spcAft>
                <a:spcPts val="600"/>
              </a:spcAft>
            </a:pPr>
            <a:r>
              <a:rPr lang="en-US" sz="4000" b="1" dirty="0" err="1">
                <a:solidFill>
                  <a:schemeClr val="bg1"/>
                </a:solidFill>
              </a:rPr>
              <a:t>Hilfsmittel</a:t>
            </a:r>
            <a:r>
              <a:rPr lang="en-US" sz="4000" b="1" dirty="0">
                <a:solidFill>
                  <a:schemeClr val="bg1"/>
                </a:solidFill>
              </a:rPr>
              <a:t> – </a:t>
            </a:r>
          </a:p>
          <a:p>
            <a:pPr algn="ctr">
              <a:lnSpc>
                <a:spcPct val="90000"/>
              </a:lnSpc>
              <a:spcAft>
                <a:spcPts val="600"/>
              </a:spcAft>
            </a:pPr>
            <a:r>
              <a:rPr lang="en-US" sz="4000" b="1" dirty="0" err="1">
                <a:solidFill>
                  <a:schemeClr val="bg1"/>
                </a:solidFill>
              </a:rPr>
              <a:t>Mikroskop</a:t>
            </a:r>
            <a:r>
              <a:rPr lang="en-US" sz="4000" b="1" dirty="0">
                <a:solidFill>
                  <a:schemeClr val="bg1"/>
                </a:solidFill>
              </a:rPr>
              <a:t> und </a:t>
            </a:r>
            <a:r>
              <a:rPr lang="en-US" sz="4000" b="1" dirty="0" err="1">
                <a:solidFill>
                  <a:schemeClr val="bg1"/>
                </a:solidFill>
              </a:rPr>
              <a:t>Teleskop</a:t>
            </a:r>
            <a:endParaRPr lang="en-US" sz="4000" b="1" dirty="0">
              <a:solidFill>
                <a:schemeClr val="bg1"/>
              </a:solidFill>
            </a:endParaRPr>
          </a:p>
        </p:txBody>
      </p:sp>
    </p:spTree>
    <p:extLst>
      <p:ext uri="{BB962C8B-B14F-4D97-AF65-F5344CB8AC3E}">
        <p14:creationId xmlns:p14="http://schemas.microsoft.com/office/powerpoint/2010/main" val="409194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Wasser, Spiegelung, draußen, Natur enthält.&#10;&#10;Automatisch generierte Beschreibung">
            <a:extLst>
              <a:ext uri="{FF2B5EF4-FFF2-40B4-BE49-F238E27FC236}">
                <a16:creationId xmlns:a16="http://schemas.microsoft.com/office/drawing/2014/main" id="{646A9806-C20A-1194-66B0-08FE64230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2407"/>
            <a:ext cx="5638800" cy="5610225"/>
          </a:xfrm>
          <a:prstGeom prst="rect">
            <a:avLst/>
          </a:prstGeom>
        </p:spPr>
      </p:pic>
      <p:pic>
        <p:nvPicPr>
          <p:cNvPr id="5" name="Grafik 4" descr="Ein Bild, das Pflanze, draußen, Baum, Himmel enthält.&#10;&#10;Automatisch generierte Beschreibung">
            <a:extLst>
              <a:ext uri="{FF2B5EF4-FFF2-40B4-BE49-F238E27FC236}">
                <a16:creationId xmlns:a16="http://schemas.microsoft.com/office/drawing/2014/main" id="{D1FD6D1A-BEF7-8412-DF3A-66E914F1B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10" y="157002"/>
            <a:ext cx="4840582" cy="6454109"/>
          </a:xfrm>
          <a:prstGeom prst="rect">
            <a:avLst/>
          </a:prstGeom>
        </p:spPr>
      </p:pic>
    </p:spTree>
    <p:extLst>
      <p:ext uri="{BB962C8B-B14F-4D97-AF65-F5344CB8AC3E}">
        <p14:creationId xmlns:p14="http://schemas.microsoft.com/office/powerpoint/2010/main" val="155047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nhaltsplatzhalter 4" descr="Ein Bild, das Gelände, draußen, Boden, Erde enthält.&#10;&#10;Automatisch generierte Beschreibung">
            <a:extLst>
              <a:ext uri="{FF2B5EF4-FFF2-40B4-BE49-F238E27FC236}">
                <a16:creationId xmlns:a16="http://schemas.microsoft.com/office/drawing/2014/main" id="{F9F849CB-84D8-CDF5-A770-DDD7A0B07D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314" r="38349" b="25833"/>
          <a:stretch/>
        </p:blipFill>
        <p:spPr>
          <a:xfrm>
            <a:off x="2259730" y="0"/>
            <a:ext cx="3699635"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p:spPr>
      </p:pic>
      <p:pic>
        <p:nvPicPr>
          <p:cNvPr id="8" name="Grafik 7" descr="Ein Bild, das Schmetterling, Insekt, Nachtfalter und Schmetterlinge, Wirbellose enthält.&#10;&#10;Automatisch generierte Beschreibung">
            <a:extLst>
              <a:ext uri="{FF2B5EF4-FFF2-40B4-BE49-F238E27FC236}">
                <a16:creationId xmlns:a16="http://schemas.microsoft.com/office/drawing/2014/main" id="{7F5B771B-114F-D353-A70F-5C5A641A4FAB}"/>
              </a:ext>
            </a:extLst>
          </p:cNvPr>
          <p:cNvPicPr>
            <a:picLocks noChangeAspect="1"/>
          </p:cNvPicPr>
          <p:nvPr/>
        </p:nvPicPr>
        <p:blipFill rotWithShape="1">
          <a:blip r:embed="rId3">
            <a:extLst>
              <a:ext uri="{28A0092B-C50C-407E-A947-70E740481C1C}">
                <a14:useLocalDpi xmlns:a14="http://schemas.microsoft.com/office/drawing/2010/main" val="0"/>
              </a:ext>
            </a:extLst>
          </a:blip>
          <a:srcRect l="21884" t="36891" r="13914" b="24535"/>
          <a:stretch/>
        </p:blipFill>
        <p:spPr>
          <a:xfrm>
            <a:off x="7504386" y="1014322"/>
            <a:ext cx="3852589" cy="2314686"/>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15" name="Group 14">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0" name="Freeform: Shape 15">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6">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feld 2">
            <a:extLst>
              <a:ext uri="{FF2B5EF4-FFF2-40B4-BE49-F238E27FC236}">
                <a16:creationId xmlns:a16="http://schemas.microsoft.com/office/drawing/2014/main" id="{3C2D54AB-7F90-326C-BCFF-943AF26A5405}"/>
              </a:ext>
            </a:extLst>
          </p:cNvPr>
          <p:cNvSpPr txBox="1"/>
          <p:nvPr/>
        </p:nvSpPr>
        <p:spPr>
          <a:xfrm>
            <a:off x="1566041" y="4750677"/>
            <a:ext cx="9790934" cy="1093002"/>
          </a:xfrm>
          <a:prstGeom prst="rect">
            <a:avLst/>
          </a:prstGeom>
        </p:spPr>
        <p:txBody>
          <a:bodyPr vert="horz" lIns="91440" tIns="45720" rIns="91440" bIns="45720" rtlCol="0">
            <a:normAutofit/>
          </a:bodyPr>
          <a:lstStyle/>
          <a:p>
            <a:pPr algn="ctr">
              <a:lnSpc>
                <a:spcPct val="90000"/>
              </a:lnSpc>
              <a:spcAft>
                <a:spcPts val="600"/>
              </a:spcAft>
            </a:pPr>
            <a:r>
              <a:rPr lang="en-US" sz="4000" b="1" dirty="0" err="1">
                <a:solidFill>
                  <a:schemeClr val="bg1">
                    <a:alpha val="80000"/>
                  </a:schemeClr>
                </a:solidFill>
              </a:rPr>
              <a:t>Teilbilder</a:t>
            </a:r>
            <a:r>
              <a:rPr lang="en-US" sz="4000" b="1" dirty="0">
                <a:solidFill>
                  <a:schemeClr val="bg1">
                    <a:alpha val="80000"/>
                  </a:schemeClr>
                </a:solidFill>
              </a:rPr>
              <a:t>, </a:t>
            </a:r>
            <a:r>
              <a:rPr lang="en-US" sz="4000" b="1" dirty="0" err="1">
                <a:solidFill>
                  <a:schemeClr val="bg1">
                    <a:alpha val="80000"/>
                  </a:schemeClr>
                </a:solidFill>
              </a:rPr>
              <a:t>Blickwinkel</a:t>
            </a:r>
            <a:r>
              <a:rPr lang="en-US" sz="4000" b="1" dirty="0">
                <a:solidFill>
                  <a:schemeClr val="bg1">
                    <a:alpha val="80000"/>
                  </a:schemeClr>
                </a:solidFill>
              </a:rPr>
              <a:t>, und </a:t>
            </a:r>
            <a:r>
              <a:rPr lang="en-US" sz="4000" b="1" dirty="0" err="1">
                <a:solidFill>
                  <a:schemeClr val="bg1">
                    <a:alpha val="80000"/>
                  </a:schemeClr>
                </a:solidFill>
              </a:rPr>
              <a:t>Perspektive</a:t>
            </a:r>
            <a:endParaRPr lang="en-US" sz="4000" b="1" dirty="0">
              <a:solidFill>
                <a:schemeClr val="bg1">
                  <a:alpha val="80000"/>
                </a:schemeClr>
              </a:solidFill>
            </a:endParaRPr>
          </a:p>
        </p:txBody>
      </p:sp>
    </p:spTree>
    <p:extLst>
      <p:ext uri="{BB962C8B-B14F-4D97-AF65-F5344CB8AC3E}">
        <p14:creationId xmlns:p14="http://schemas.microsoft.com/office/powerpoint/2010/main" val="62962091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E schlic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th_Settings xmlns="a6e8e858-13af-48ed-8079-2afef36dad51" xsi:nil="true"/>
    <Members xmlns="a6e8e858-13af-48ed-8079-2afef36dad51">
      <UserInfo>
        <DisplayName/>
        <AccountId xsi:nil="true"/>
        <AccountType/>
      </UserInfo>
    </Members>
    <Member_Groups xmlns="a6e8e858-13af-48ed-8079-2afef36dad51">
      <UserInfo>
        <DisplayName/>
        <AccountId xsi:nil="true"/>
        <AccountType/>
      </UserInfo>
    </Member_Groups>
    <Teams_Channel_Section_Location xmlns="a6e8e858-13af-48ed-8079-2afef36dad51" xsi:nil="true"/>
    <AppVersion xmlns="a6e8e858-13af-48ed-8079-2afef36dad51" xsi:nil="true"/>
    <Self_Registration_Enabled xmlns="a6e8e858-13af-48ed-8079-2afef36dad51" xsi:nil="true"/>
    <Invited_Members xmlns="a6e8e858-13af-48ed-8079-2afef36dad51" xsi:nil="true"/>
    <DefaultSectionNames xmlns="a6e8e858-13af-48ed-8079-2afef36dad51" xsi:nil="true"/>
    <Invited_Leaders xmlns="a6e8e858-13af-48ed-8079-2afef36dad51" xsi:nil="true"/>
    <NotebookType xmlns="a6e8e858-13af-48ed-8079-2afef36dad51" xsi:nil="true"/>
    <FolderType xmlns="a6e8e858-13af-48ed-8079-2afef36dad51" xsi:nil="true"/>
    <CultureName xmlns="a6e8e858-13af-48ed-8079-2afef36dad51" xsi:nil="true"/>
    <Leaders xmlns="a6e8e858-13af-48ed-8079-2afef36dad51">
      <UserInfo>
        <DisplayName/>
        <AccountId xsi:nil="true"/>
        <AccountType/>
      </UserInfo>
    </Leaders>
    <Distribution_Groups xmlns="a6e8e858-13af-48ed-8079-2afef36dad51" xsi:nil="true"/>
    <Templates xmlns="a6e8e858-13af-48ed-8079-2afef36dad51" xsi:nil="true"/>
    <TeamsChannelId xmlns="a6e8e858-13af-48ed-8079-2afef36dad51" xsi:nil="true"/>
    <Owner xmlns="a6e8e858-13af-48ed-8079-2afef36dad51">
      <UserInfo>
        <DisplayName/>
        <AccountId xsi:nil="true"/>
        <AccountType/>
      </UserInfo>
    </Owner>
    <Has_Leaders_Only_SectionGroup xmlns="a6e8e858-13af-48ed-8079-2afef36dad51" xsi:nil="true"/>
    <Is_Collaboration_Space_Locked xmlns="a6e8e858-13af-48ed-8079-2afef36dad51" xsi:nil="true"/>
    <LMS_Mappings xmlns="a6e8e858-13af-48ed-8079-2afef36dad51" xsi:nil="true"/>
    <IsNotebookLocked xmlns="a6e8e858-13af-48ed-8079-2afef36dad51" xsi:nil="true"/>
    <TaxCatchAll xmlns="11589312-b5a2-48df-9394-f147900785e1" xsi:nil="true"/>
    <lcf76f155ced4ddcb4097134ff3c332f xmlns="a6e8e858-13af-48ed-8079-2afef36dad5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873A3468B278643A593AED2DA26EBDE" ma:contentTypeVersion="37" ma:contentTypeDescription="Ein neues Dokument erstellen." ma:contentTypeScope="" ma:versionID="c3748c2b19cf80f535a26e1b01dafc4c">
  <xsd:schema xmlns:xsd="http://www.w3.org/2001/XMLSchema" xmlns:xs="http://www.w3.org/2001/XMLSchema" xmlns:p="http://schemas.microsoft.com/office/2006/metadata/properties" xmlns:ns2="a6e8e858-13af-48ed-8079-2afef36dad51" xmlns:ns3="11589312-b5a2-48df-9394-f147900785e1" targetNamespace="http://schemas.microsoft.com/office/2006/metadata/properties" ma:root="true" ma:fieldsID="0243ae4e751134bdd0d8d465e0f3e82e" ns2:_="" ns3:_="">
    <xsd:import namespace="a6e8e858-13af-48ed-8079-2afef36dad51"/>
    <xsd:import namespace="11589312-b5a2-48df-9394-f147900785e1"/>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8e858-13af-48ed-8079-2afef36da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Leaders" ma:index="1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Leaders" ma:index="24" nillable="true" ma:displayName="Invited Leaders" ma:internalName="Invited_Leaders">
      <xsd:simpleType>
        <xsd:restriction base="dms:Note">
          <xsd:maxLength value="255"/>
        </xsd:restriction>
      </xsd:simpleType>
    </xsd:element>
    <xsd:element name="Invited_Members" ma:index="25" nillable="true" ma:displayName="Invited Members" ma:internalName="Invited_Member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Leaders_Only_SectionGroup" ma:index="27" nillable="true" ma:displayName="Has Leaders Only SectionGroup" ma:internalName="Has_Leaders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Teams_Channel_Section_Location" ma:index="30" nillable="true" ma:displayName="Teams Channel Section Location" ma:internalName="Teams_Channel_Section_Location">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element name="lcf76f155ced4ddcb4097134ff3c332f" ma:index="38" nillable="true" ma:taxonomy="true" ma:internalName="lcf76f155ced4ddcb4097134ff3c332f" ma:taxonomyFieldName="MediaServiceImageTags" ma:displayName="Bildmarkierungen" ma:readOnly="false" ma:fieldId="{5cf76f15-5ced-4ddc-b409-7134ff3c332f}" ma:taxonomyMulti="true" ma:sspId="a8e755e6-e24f-4c4d-a6ff-909e1613d7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hidden="true" ma:indexed="true" ma:internalName="MediaServiceObjectDetectorVersions" ma:readOnly="true">
      <xsd:simpleType>
        <xsd:restriction base="dms:Text"/>
      </xsd:simpleType>
    </xsd:element>
    <xsd:element name="MediaServiceLocation" ma:index="41" nillable="true" ma:displayName="Location" ma:indexed="true" ma:internalName="MediaServiceLocation" ma:readOnly="true">
      <xsd:simpleType>
        <xsd:restriction base="dms:Text"/>
      </xsd:simpleType>
    </xsd:element>
    <xsd:element name="MediaServiceSearchProperties" ma:index="4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589312-b5a2-48df-9394-f147900785e1" elementFormDefault="qualified">
    <xsd:import namespace="http://schemas.microsoft.com/office/2006/documentManagement/types"/>
    <xsd:import namespace="http://schemas.microsoft.com/office/infopath/2007/PartnerControls"/>
    <xsd:element name="TaxCatchAll" ma:index="39" nillable="true" ma:displayName="Taxonomy Catch All Column" ma:hidden="true" ma:list="{4c44d65b-5308-4b95-968f-311661a07925}" ma:internalName="TaxCatchAll" ma:showField="CatchAllData" ma:web="11589312-b5a2-48df-9394-f147900785e1">
      <xsd:complexType>
        <xsd:complexContent>
          <xsd:extension base="dms:MultiChoiceLookup">
            <xsd:sequence>
              <xsd:element name="Value" type="dms:Lookup" maxOccurs="unbounded" minOccurs="0" nillable="true"/>
            </xsd:sequence>
          </xsd:extension>
        </xsd:complexContent>
      </xsd:complexType>
    </xsd:element>
    <xsd:element name="SharedWithUsers" ma:index="4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5E1661-9CBC-4267-BA08-88886DFCDFC8}">
  <ds:schemaRefs>
    <ds:schemaRef ds:uri="http://schemas.microsoft.com/sharepoint/v3/contenttype/forms"/>
  </ds:schemaRefs>
</ds:datastoreItem>
</file>

<file path=customXml/itemProps2.xml><?xml version="1.0" encoding="utf-8"?>
<ds:datastoreItem xmlns:ds="http://schemas.openxmlformats.org/officeDocument/2006/customXml" ds:itemID="{E47823FE-06C1-4FE8-8200-62844CE27334}">
  <ds:schemaRefs>
    <ds:schemaRef ds:uri="http://schemas.microsoft.com/office/infopath/2007/PartnerControls"/>
    <ds:schemaRef ds:uri="http://purl.org/dc/elements/1.1/"/>
    <ds:schemaRef ds:uri="http://purl.org/dc/terms/"/>
    <ds:schemaRef ds:uri="http://www.w3.org/XML/1998/namespace"/>
    <ds:schemaRef ds:uri="a6e8e858-13af-48ed-8079-2afef36dad5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11589312-b5a2-48df-9394-f147900785e1"/>
  </ds:schemaRefs>
</ds:datastoreItem>
</file>

<file path=customXml/itemProps3.xml><?xml version="1.0" encoding="utf-8"?>
<ds:datastoreItem xmlns:ds="http://schemas.openxmlformats.org/officeDocument/2006/customXml" ds:itemID="{70A33818-4A31-44A2-981D-DAAF1D80E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8e858-13af-48ed-8079-2afef36dad51"/>
    <ds:schemaRef ds:uri="11589312-b5a2-48df-9394-f14790078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1827</Words>
  <Application>Microsoft Macintosh PowerPoint</Application>
  <PresentationFormat>Breitbild</PresentationFormat>
  <Paragraphs>98</Paragraphs>
  <Slides>67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67</vt:i4>
      </vt:variant>
    </vt:vector>
  </HeadingPairs>
  <TitlesOfParts>
    <vt:vector size="71" baseType="lpstr">
      <vt:lpstr>Arial</vt:lpstr>
      <vt:lpstr>Avenir Next LT Pro</vt:lpstr>
      <vt:lpstr>Calibri</vt:lpstr>
      <vt:lpstr>Office</vt:lpstr>
      <vt:lpstr>AGGERKOLLEG – 2024  „Kuck mal, wer der spricht!“ Weltwahrnehmung und Haltung in einer turbulenten Zeit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Lampe des Leibes ist das Auge Gleichnis vom Auge (Lk 11,33-36; par. Matt 6,22-23)</vt:lpstr>
      <vt:lpstr>PowerPoint-Präsentation</vt:lpstr>
      <vt:lpstr>PowerPoint-Präsentation</vt:lpstr>
      <vt:lpstr>PowerPoint-Präsentation</vt:lpstr>
      <vt:lpstr>PowerPoint-Präsentation</vt:lpstr>
      <vt:lpstr>PowerPoint-Präsentation</vt:lpstr>
      <vt:lpstr>PowerPoint-Präsentation</vt:lpstr>
      <vt:lpstr> Zwei Brillen – einmal in Epheser 1,18-23 </vt:lpstr>
      <vt:lpstr>Clinton Arnold – Zondervan-Kommentar</vt:lpstr>
      <vt:lpstr>PowerPoint-Präsentation</vt:lpstr>
      <vt:lpstr>Wilfred Haubeck – Epheserkommentar (HTA)</vt:lpstr>
      <vt:lpstr>Haubeck - Epheserkommentar</vt:lpstr>
      <vt:lpstr>PowerPoint-Präsentation</vt:lpstr>
      <vt:lpstr>PowerPoint-Präsentation</vt:lpstr>
      <vt:lpstr>Potenzial sehen…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Zwei Brillen – und einmal in  Hebr 12,1-13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Julius Steinberg</dc:creator>
  <cp:lastModifiedBy>Eberhard Cramer</cp:lastModifiedBy>
  <cp:revision>391</cp:revision>
  <dcterms:created xsi:type="dcterms:W3CDTF">2021-02-22T16:55:37Z</dcterms:created>
  <dcterms:modified xsi:type="dcterms:W3CDTF">2024-12-02T10:28:34Z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0x0101008873A3468B278643A593AED2DA26EBDE</vt:lpwstr>
  </property>
  <property fmtid="{D5CDD505-2E9C-101B-9397-08002B2CF9AE}" pid="3" name="MediaServiceImageTags">
    <vt:lpwstr/>
  </property>
</Properties>
</file>